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Caveat"/>
      <p:regular r:id="rId22"/>
      <p:bold r:id="rId23"/>
    </p:embeddedFont>
    <p:embeddedFont>
      <p:font typeface="Amatic SC"/>
      <p:regular r:id="rId24"/>
      <p:bold r:id="rId25"/>
    </p:embeddedFont>
    <p:embeddedFont>
      <p:font typeface="Source Code Pr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EB011B4-B13F-46AD-B0C3-0BCD4655C9BA}">
  <a:tblStyle styleId="{0EB011B4-B13F-46AD-B0C3-0BCD4655C9B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Caveat-regular.fntdata"/><Relationship Id="rId21" Type="http://schemas.openxmlformats.org/officeDocument/2006/relationships/slide" Target="slides/slide15.xml"/><Relationship Id="rId24" Type="http://schemas.openxmlformats.org/officeDocument/2006/relationships/font" Target="fonts/AmaticSC-regular.fntdata"/><Relationship Id="rId23" Type="http://schemas.openxmlformats.org/officeDocument/2006/relationships/font" Target="fonts/Cave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SourceCodePro-regular.fntdata"/><Relationship Id="rId25" Type="http://schemas.openxmlformats.org/officeDocument/2006/relationships/font" Target="fonts/AmaticSC-bold.fntdata"/><Relationship Id="rId28" Type="http://schemas.openxmlformats.org/officeDocument/2006/relationships/font" Target="fonts/SourceCodePro-italic.fntdata"/><Relationship Id="rId27" Type="http://schemas.openxmlformats.org/officeDocument/2006/relationships/font" Target="fonts/SourceCodePr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SourceCodePro-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c6f59039d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c6f5903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5352d05a5a4aaa6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5352d05a5a4aaa6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462fe826d668c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462fe826d668c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cd13850281c7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cd13850281c7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cd13850281c76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cd13850281c76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462fe826d668c8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462fe826d668c8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462fe826d668c8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462fe826d668c8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c6f59039d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c6f59039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c6f59039d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c6f59039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9b2c27441387c75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9b2c27441387c75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59fb9f917da577a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9fb9f917da577a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59fb9f917da577a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59fb9f917da577a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59fb9f917da577a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59fb9f917da577a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5352d05a5a4aaa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352d05a5a4aaa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c6f59039d_0_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c6f59039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Individuals,communities and collective outcomes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495300" lvl="0" marL="457200" rtl="0" algn="l">
              <a:spcBef>
                <a:spcPts val="0"/>
              </a:spcBef>
              <a:spcAft>
                <a:spcPts val="0"/>
              </a:spcAft>
              <a:buSzPts val="4200"/>
              <a:buAutoNum type="arabicPeriod"/>
            </a:pPr>
            <a:r>
              <a:rPr lang="en"/>
              <a:t>Leviathan as the only way</a:t>
            </a:r>
            <a:endParaRPr/>
          </a:p>
        </p:txBody>
      </p:sp>
      <p:sp>
        <p:nvSpPr>
          <p:cNvPr id="121" name="Google Shape;121;p22"/>
          <p:cNvSpPr txBox="1"/>
          <p:nvPr>
            <p:ph idx="1" type="body"/>
          </p:nvPr>
        </p:nvSpPr>
        <p:spPr>
          <a:xfrm>
            <a:off x="311700" y="1093850"/>
            <a:ext cx="8223900" cy="3455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common property re­sources require public control if economic efficiency is to result from their development</a:t>
            </a:r>
            <a:endParaRPr/>
          </a:p>
          <a:p>
            <a:pPr indent="-342900" lvl="0" marL="457200" rtl="0" algn="l">
              <a:spcBef>
                <a:spcPts val="0"/>
              </a:spcBef>
              <a:spcAft>
                <a:spcPts val="0"/>
              </a:spcAft>
              <a:buSzPts val="1800"/>
              <a:buChar char="●"/>
            </a:pPr>
            <a:r>
              <a:rPr lang="en"/>
              <a:t>The presumption that the external Leviathan is necessary to avoid trag­edies of the commons leads to recommendations that central governments control most natural resource systems.</a:t>
            </a:r>
            <a:endParaRPr/>
          </a:p>
          <a:p>
            <a:pPr indent="-342900" lvl="0" marL="457200" rtl="0" algn="l">
              <a:spcBef>
                <a:spcPts val="0"/>
              </a:spcBef>
              <a:spcAft>
                <a:spcPts val="0"/>
              </a:spcAft>
              <a:buSzPts val="1800"/>
              <a:buChar char="●"/>
            </a:pPr>
            <a:r>
              <a:rPr lang="en"/>
              <a:t>The policy advice to </a:t>
            </a:r>
            <a:r>
              <a:rPr lang="en"/>
              <a:t>centralize</a:t>
            </a:r>
            <a:r>
              <a:rPr lang="en"/>
              <a:t> the control and regulation of natural resources, such as grazing lands, forests, and fisheries, has been followed extensively, </a:t>
            </a:r>
            <a:r>
              <a:rPr lang="en"/>
              <a:t>particularly</a:t>
            </a:r>
            <a:r>
              <a:rPr lang="en"/>
              <a:t> in Third World countries.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0" y="0"/>
            <a:ext cx="9033300" cy="77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Illustration 1: game with full </a:t>
            </a:r>
            <a:r>
              <a:rPr lang="en"/>
              <a:t>information by the leviathan</a:t>
            </a:r>
            <a:endParaRPr/>
          </a:p>
        </p:txBody>
      </p:sp>
      <p:sp>
        <p:nvSpPr>
          <p:cNvPr id="127" name="Google Shape;127;p23"/>
          <p:cNvSpPr txBox="1"/>
          <p:nvPr>
            <p:ph idx="1" type="body"/>
          </p:nvPr>
        </p:nvSpPr>
        <p:spPr>
          <a:xfrm>
            <a:off x="59925" y="1253625"/>
            <a:ext cx="9033300" cy="3816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a:t>
            </a:r>
            <a:r>
              <a:rPr lang="en"/>
              <a:t> central agency knows the sustainable yield of the meadow (L) and can unfailingly discover and penalise any herder using the defect strategy</a:t>
            </a:r>
            <a:endParaRPr/>
          </a:p>
          <a:p>
            <a:pPr indent="-342900" lvl="0" marL="457200" rtl="0" algn="l">
              <a:spcBef>
                <a:spcPts val="0"/>
              </a:spcBef>
              <a:spcAft>
                <a:spcPts val="0"/>
              </a:spcAft>
              <a:buSzPts val="1800"/>
              <a:buChar char="●"/>
            </a:pPr>
            <a:r>
              <a:rPr lang="en"/>
              <a:t>based on assumptions concerning the accuracy of information. monitoring capabilities, sanctioning reliability, and zero costs of administration</a:t>
            </a:r>
            <a:endParaRPr/>
          </a:p>
          <a:p>
            <a:pPr indent="-342900" lvl="0" marL="457200" rtl="0" algn="l">
              <a:spcBef>
                <a:spcPts val="0"/>
              </a:spcBef>
              <a:spcAft>
                <a:spcPts val="0"/>
              </a:spcAft>
              <a:buSzPts val="1800"/>
              <a:buChar char="●"/>
            </a:pPr>
            <a:r>
              <a:rPr lang="en"/>
              <a:t>Now, the solution to Game 2 is (cooperate, cooperate). Both players receive 10 profit units each rather than the zero units they would have received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400">
                <a:solidFill>
                  <a:srgbClr val="000000"/>
                </a:solidFill>
                <a:latin typeface="Source Code Pro"/>
                <a:ea typeface="Source Code Pro"/>
                <a:cs typeface="Source Code Pro"/>
                <a:sym typeface="Source Code Pro"/>
              </a:rPr>
              <a:t>Game with complete information by the levitation </a:t>
            </a:r>
            <a:endParaRPr/>
          </a:p>
        </p:txBody>
      </p:sp>
      <p:graphicFrame>
        <p:nvGraphicFramePr>
          <p:cNvPr id="133" name="Google Shape;133;p24"/>
          <p:cNvGraphicFramePr/>
          <p:nvPr/>
        </p:nvGraphicFramePr>
        <p:xfrm>
          <a:off x="1785248" y="1788473"/>
          <a:ext cx="3000000" cy="3000000"/>
        </p:xfrm>
        <a:graphic>
          <a:graphicData uri="http://schemas.openxmlformats.org/drawingml/2006/table">
            <a:tbl>
              <a:tblPr>
                <a:noFill/>
                <a:tableStyleId>{0EB011B4-B13F-46AD-B0C3-0BCD4655C9BA}</a:tableStyleId>
              </a:tblPr>
              <a:tblGrid>
                <a:gridCol w="2860475"/>
                <a:gridCol w="2860475"/>
              </a:tblGrid>
              <a:tr h="1023750">
                <a:tc>
                  <a:txBody>
                    <a:bodyPr/>
                    <a:lstStyle/>
                    <a:p>
                      <a:pPr indent="0" lvl="0" marL="0" rtl="0" algn="l">
                        <a:spcBef>
                          <a:spcPts val="0"/>
                        </a:spcBef>
                        <a:spcAft>
                          <a:spcPts val="0"/>
                        </a:spcAft>
                        <a:buNone/>
                      </a:pPr>
                      <a:r>
                        <a:rPr lang="en"/>
                        <a:t>10, 10</a:t>
                      </a:r>
                      <a:endParaRPr/>
                    </a:p>
                  </a:txBody>
                  <a:tcPr marT="91425" marB="91425" marR="91425" marL="91425"/>
                </a:tc>
                <a:tc>
                  <a:txBody>
                    <a:bodyPr/>
                    <a:lstStyle/>
                    <a:p>
                      <a:pPr indent="0" lvl="0" marL="0" rtl="0" algn="l">
                        <a:spcBef>
                          <a:spcPts val="0"/>
                        </a:spcBef>
                        <a:spcAft>
                          <a:spcPts val="0"/>
                        </a:spcAft>
                        <a:buNone/>
                      </a:pPr>
                      <a:r>
                        <a:rPr lang="en"/>
                        <a:t>-1, 9</a:t>
                      </a:r>
                      <a:endParaRPr/>
                    </a:p>
                  </a:txBody>
                  <a:tcPr marT="91425" marB="91425" marR="91425" marL="91425"/>
                </a:tc>
              </a:tr>
              <a:tr h="1023750">
                <a:tc>
                  <a:txBody>
                    <a:bodyPr/>
                    <a:lstStyle/>
                    <a:p>
                      <a:pPr indent="0" lvl="0" marL="0" rtl="0" algn="l">
                        <a:spcBef>
                          <a:spcPts val="0"/>
                        </a:spcBef>
                        <a:spcAft>
                          <a:spcPts val="0"/>
                        </a:spcAft>
                        <a:buNone/>
                      </a:pPr>
                      <a:r>
                        <a:rPr lang="en"/>
                        <a:t>9, -1</a:t>
                      </a:r>
                      <a:endParaRPr/>
                    </a:p>
                  </a:txBody>
                  <a:tcPr marT="91425" marB="91425" marR="91425" marL="91425"/>
                </a:tc>
                <a:tc>
                  <a:txBody>
                    <a:bodyPr/>
                    <a:lstStyle/>
                    <a:p>
                      <a:pPr indent="0" lvl="0" marL="0" rtl="0" algn="l">
                        <a:spcBef>
                          <a:spcPts val="0"/>
                        </a:spcBef>
                        <a:spcAft>
                          <a:spcPts val="0"/>
                        </a:spcAft>
                        <a:buNone/>
                      </a:pPr>
                      <a:r>
                        <a:rPr lang="en"/>
                        <a:t>-2, -2</a:t>
                      </a:r>
                      <a:endParaRPr/>
                    </a:p>
                  </a:txBody>
                  <a:tcPr marT="91425" marB="91425" marR="91425" marL="91425"/>
                </a:tc>
              </a:tr>
            </a:tbl>
          </a:graphicData>
        </a:graphic>
      </p:graphicFrame>
      <p:sp>
        <p:nvSpPr>
          <p:cNvPr id="134" name="Google Shape;134;p24"/>
          <p:cNvSpPr txBox="1"/>
          <p:nvPr/>
        </p:nvSpPr>
        <p:spPr>
          <a:xfrm>
            <a:off x="4645725" y="1300952"/>
            <a:ext cx="26871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Code Pro"/>
                <a:ea typeface="Source Code Pro"/>
                <a:cs typeface="Source Code Pro"/>
                <a:sym typeface="Source Code Pro"/>
              </a:rPr>
              <a:t>Defect</a:t>
            </a:r>
            <a:endParaRPr>
              <a:latin typeface="Source Code Pro"/>
              <a:ea typeface="Source Code Pro"/>
              <a:cs typeface="Source Code Pro"/>
              <a:sym typeface="Source Code Pro"/>
            </a:endParaRPr>
          </a:p>
        </p:txBody>
      </p:sp>
      <p:sp>
        <p:nvSpPr>
          <p:cNvPr id="135" name="Google Shape;135;p24"/>
          <p:cNvSpPr txBox="1"/>
          <p:nvPr/>
        </p:nvSpPr>
        <p:spPr>
          <a:xfrm>
            <a:off x="1884900" y="1396500"/>
            <a:ext cx="26871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Code Pro"/>
                <a:ea typeface="Source Code Pro"/>
                <a:cs typeface="Source Code Pro"/>
                <a:sym typeface="Source Code Pro"/>
              </a:rPr>
              <a:t>Cooperate </a:t>
            </a:r>
            <a:endParaRPr>
              <a:latin typeface="Source Code Pro"/>
              <a:ea typeface="Source Code Pro"/>
              <a:cs typeface="Source Code Pro"/>
              <a:sym typeface="Source Code Pro"/>
            </a:endParaRPr>
          </a:p>
        </p:txBody>
      </p:sp>
      <p:sp>
        <p:nvSpPr>
          <p:cNvPr id="136" name="Google Shape;136;p24"/>
          <p:cNvSpPr txBox="1"/>
          <p:nvPr/>
        </p:nvSpPr>
        <p:spPr>
          <a:xfrm rot="-5400000">
            <a:off x="960978" y="1962021"/>
            <a:ext cx="13041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Code Pro"/>
                <a:ea typeface="Source Code Pro"/>
                <a:cs typeface="Source Code Pro"/>
                <a:sym typeface="Source Code Pro"/>
              </a:rPr>
              <a:t>Cooperate</a:t>
            </a:r>
            <a:endParaRPr>
              <a:latin typeface="Source Code Pro"/>
              <a:ea typeface="Source Code Pro"/>
              <a:cs typeface="Source Code Pro"/>
              <a:sym typeface="Source Code Pro"/>
            </a:endParaRPr>
          </a:p>
        </p:txBody>
      </p:sp>
      <p:sp>
        <p:nvSpPr>
          <p:cNvPr id="137" name="Google Shape;137;p24"/>
          <p:cNvSpPr txBox="1"/>
          <p:nvPr/>
        </p:nvSpPr>
        <p:spPr>
          <a:xfrm rot="-5400000">
            <a:off x="896407" y="3224725"/>
            <a:ext cx="12213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Code Pro"/>
                <a:ea typeface="Source Code Pro"/>
                <a:cs typeface="Source Code Pro"/>
                <a:sym typeface="Source Code Pro"/>
              </a:rPr>
              <a:t>Defect</a:t>
            </a:r>
            <a:endParaRPr>
              <a:latin typeface="Source Code Pro"/>
              <a:ea typeface="Source Code Pro"/>
              <a:cs typeface="Source Code Pro"/>
              <a:sym typeface="Source Code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ph type="title"/>
          </p:nvPr>
        </p:nvSpPr>
        <p:spPr>
          <a:xfrm>
            <a:off x="0" y="78903"/>
            <a:ext cx="8784600" cy="4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Illustration 2:game with incomplete information</a:t>
            </a:r>
            <a:endParaRPr/>
          </a:p>
          <a:p>
            <a:pPr indent="0" lvl="0" marL="0" rtl="0" algn="l">
              <a:spcBef>
                <a:spcPts val="0"/>
              </a:spcBef>
              <a:spcAft>
                <a:spcPts val="0"/>
              </a:spcAft>
              <a:buNone/>
            </a:pPr>
            <a:r>
              <a:rPr lang="en"/>
              <a:t>(</a:t>
            </a:r>
            <a:r>
              <a:rPr lang="en" sz="3000">
                <a:latin typeface="Caveat"/>
                <a:ea typeface="Caveat"/>
                <a:cs typeface="Caveat"/>
                <a:sym typeface="Caveat"/>
              </a:rPr>
              <a:t>complete information about the carrying capacity, but incomplete information about the particular actions of the herders)</a:t>
            </a:r>
            <a:endParaRPr sz="3000">
              <a:latin typeface="Caveat"/>
              <a:ea typeface="Caveat"/>
              <a:cs typeface="Caveat"/>
              <a:sym typeface="Caveat"/>
            </a:endParaRPr>
          </a:p>
        </p:txBody>
      </p:sp>
      <p:sp>
        <p:nvSpPr>
          <p:cNvPr id="143" name="Google Shape;143;p25"/>
          <p:cNvSpPr txBox="1"/>
          <p:nvPr>
            <p:ph idx="4294967295" type="body"/>
          </p:nvPr>
        </p:nvSpPr>
        <p:spPr>
          <a:xfrm>
            <a:off x="50700" y="2253750"/>
            <a:ext cx="8913600" cy="3009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Therefore makes errors in imposing punishment</a:t>
            </a:r>
            <a:endParaRPr/>
          </a:p>
          <a:p>
            <a:pPr indent="-342900" lvl="0" marL="457200" rtl="0" algn="l">
              <a:spcBef>
                <a:spcPts val="0"/>
              </a:spcBef>
              <a:spcAft>
                <a:spcPts val="0"/>
              </a:spcAft>
              <a:buSzPts val="1800"/>
              <a:buChar char="●"/>
            </a:pPr>
            <a:r>
              <a:rPr lang="en"/>
              <a:t>assume that the central agency punishes defections (the correct response) with probability y and fails to punish defections as probability 1-y (the erroneous response)</a:t>
            </a:r>
            <a:endParaRPr/>
          </a:p>
          <a:p>
            <a:pPr indent="-342900" lvl="0" marL="457200" rtl="0" algn="l">
              <a:spcBef>
                <a:spcPts val="0"/>
              </a:spcBef>
              <a:spcAft>
                <a:spcPts val="0"/>
              </a:spcAft>
              <a:buSzPts val="1800"/>
              <a:buChar char="●"/>
            </a:pPr>
            <a:r>
              <a:rPr lang="en"/>
              <a:t>also assume that the central agency punishes cooperative actions (the erroneous response) with probability x and does not punish cooperative actions (the correct response) with probability 1-x</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6"/>
          <p:cNvSpPr txBox="1"/>
          <p:nvPr>
            <p:ph idx="1" type="body"/>
          </p:nvPr>
        </p:nvSpPr>
        <p:spPr>
          <a:xfrm>
            <a:off x="0" y="940950"/>
            <a:ext cx="4327800" cy="34143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If the </a:t>
            </a:r>
            <a:r>
              <a:rPr lang="en"/>
              <a:t>central agency does not have complete information about the actions of the herd­ers, it imposes both types of sanctions correctly with a probability of 0.7. (x=0.3; y= 0.7)</a:t>
            </a:r>
            <a:endParaRPr/>
          </a:p>
          <a:p>
            <a:pPr indent="0" lvl="0" marL="0" rtl="0" algn="l">
              <a:spcBef>
                <a:spcPts val="1600"/>
              </a:spcBef>
              <a:spcAft>
                <a:spcPts val="1600"/>
              </a:spcAft>
              <a:buNone/>
            </a:pPr>
            <a:r>
              <a:t/>
            </a:r>
            <a:endParaRPr/>
          </a:p>
        </p:txBody>
      </p:sp>
      <p:graphicFrame>
        <p:nvGraphicFramePr>
          <p:cNvPr id="149" name="Google Shape;149;p26"/>
          <p:cNvGraphicFramePr/>
          <p:nvPr/>
        </p:nvGraphicFramePr>
        <p:xfrm>
          <a:off x="4855291" y="1392110"/>
          <a:ext cx="3000000" cy="3000000"/>
        </p:xfrm>
        <a:graphic>
          <a:graphicData uri="http://schemas.openxmlformats.org/drawingml/2006/table">
            <a:tbl>
              <a:tblPr>
                <a:noFill/>
                <a:tableStyleId>{0EB011B4-B13F-46AD-B0C3-0BCD4655C9BA}</a:tableStyleId>
              </a:tblPr>
              <a:tblGrid>
                <a:gridCol w="1760700"/>
                <a:gridCol w="1760700"/>
              </a:tblGrid>
              <a:tr h="1022325">
                <a:tc>
                  <a:txBody>
                    <a:bodyPr/>
                    <a:lstStyle/>
                    <a:p>
                      <a:pPr indent="0" lvl="0" marL="0" rtl="0" algn="l">
                        <a:spcBef>
                          <a:spcPts val="0"/>
                        </a:spcBef>
                        <a:spcAft>
                          <a:spcPts val="0"/>
                        </a:spcAft>
                        <a:buNone/>
                      </a:pPr>
                      <a:r>
                        <a:rPr lang="en"/>
                        <a:t>10-2x,  10-2x</a:t>
                      </a:r>
                      <a:endParaRPr/>
                    </a:p>
                  </a:txBody>
                  <a:tcPr marT="91425" marB="91425" marR="91425" marL="91425"/>
                </a:tc>
                <a:tc>
                  <a:txBody>
                    <a:bodyPr/>
                    <a:lstStyle/>
                    <a:p>
                      <a:pPr indent="0" lvl="0" marL="0" rtl="0" algn="l">
                        <a:spcBef>
                          <a:spcPts val="0"/>
                        </a:spcBef>
                        <a:spcAft>
                          <a:spcPts val="0"/>
                        </a:spcAft>
                        <a:buNone/>
                      </a:pPr>
                      <a:r>
                        <a:rPr lang="en"/>
                        <a:t>11-2y, -2-2x</a:t>
                      </a:r>
                      <a:endParaRPr/>
                    </a:p>
                  </a:txBody>
                  <a:tcPr marT="91425" marB="91425" marR="91425" marL="91425"/>
                </a:tc>
              </a:tr>
              <a:tr h="1022325">
                <a:tc>
                  <a:txBody>
                    <a:bodyPr/>
                    <a:lstStyle/>
                    <a:p>
                      <a:pPr indent="0" lvl="0" marL="0" rtl="0" algn="l">
                        <a:spcBef>
                          <a:spcPts val="0"/>
                        </a:spcBef>
                        <a:spcAft>
                          <a:spcPts val="0"/>
                        </a:spcAft>
                        <a:buNone/>
                      </a:pPr>
                      <a:r>
                        <a:rPr lang="en"/>
                        <a:t>-1-2x, 11-2y</a:t>
                      </a:r>
                      <a:endParaRPr/>
                    </a:p>
                  </a:txBody>
                  <a:tcPr marT="91425" marB="91425" marR="91425" marL="91425"/>
                </a:tc>
                <a:tc>
                  <a:txBody>
                    <a:bodyPr/>
                    <a:lstStyle/>
                    <a:p>
                      <a:pPr indent="0" lvl="0" marL="0" rtl="0" algn="l">
                        <a:spcBef>
                          <a:spcPts val="0"/>
                        </a:spcBef>
                        <a:spcAft>
                          <a:spcPts val="0"/>
                        </a:spcAft>
                        <a:buNone/>
                      </a:pPr>
                      <a:r>
                        <a:rPr lang="en"/>
                        <a:t>-2y, -2y</a:t>
                      </a:r>
                      <a:endParaRPr/>
                    </a:p>
                  </a:txBody>
                  <a:tcPr marT="91425" marB="91425" marR="91425" marL="91425"/>
                </a:tc>
              </a:tr>
            </a:tbl>
          </a:graphicData>
        </a:graphic>
      </p:graphicFrame>
      <p:sp>
        <p:nvSpPr>
          <p:cNvPr id="150" name="Google Shape;150;p26"/>
          <p:cNvSpPr txBox="1"/>
          <p:nvPr/>
        </p:nvSpPr>
        <p:spPr>
          <a:xfrm rot="-5399201">
            <a:off x="3995650" y="1627534"/>
            <a:ext cx="12912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Code Pro"/>
                <a:ea typeface="Source Code Pro"/>
                <a:cs typeface="Source Code Pro"/>
                <a:sym typeface="Source Code Pro"/>
              </a:rPr>
              <a:t>Cooperate </a:t>
            </a:r>
            <a:endParaRPr>
              <a:latin typeface="Source Code Pro"/>
              <a:ea typeface="Source Code Pro"/>
              <a:cs typeface="Source Code Pro"/>
              <a:sym typeface="Source Code Pro"/>
            </a:endParaRPr>
          </a:p>
        </p:txBody>
      </p:sp>
      <p:sp>
        <p:nvSpPr>
          <p:cNvPr id="151" name="Google Shape;151;p26"/>
          <p:cNvSpPr txBox="1"/>
          <p:nvPr/>
        </p:nvSpPr>
        <p:spPr>
          <a:xfrm rot="1358">
            <a:off x="4855302" y="940950"/>
            <a:ext cx="15189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Code Pro"/>
                <a:ea typeface="Source Code Pro"/>
                <a:cs typeface="Source Code Pro"/>
                <a:sym typeface="Source Code Pro"/>
              </a:rPr>
              <a:t>Cooperate </a:t>
            </a:r>
            <a:endParaRPr>
              <a:latin typeface="Source Code Pro"/>
              <a:ea typeface="Source Code Pro"/>
              <a:cs typeface="Source Code Pro"/>
              <a:sym typeface="Source Code Pro"/>
            </a:endParaRPr>
          </a:p>
        </p:txBody>
      </p:sp>
      <p:sp>
        <p:nvSpPr>
          <p:cNvPr id="152" name="Google Shape;152;p26"/>
          <p:cNvSpPr txBox="1"/>
          <p:nvPr/>
        </p:nvSpPr>
        <p:spPr>
          <a:xfrm rot="-5400000">
            <a:off x="4148050" y="2820600"/>
            <a:ext cx="9864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Code Pro"/>
                <a:ea typeface="Source Code Pro"/>
                <a:cs typeface="Source Code Pro"/>
                <a:sym typeface="Source Code Pro"/>
              </a:rPr>
              <a:t>Defect</a:t>
            </a:r>
            <a:endParaRPr>
              <a:latin typeface="Source Code Pro"/>
              <a:ea typeface="Source Code Pro"/>
              <a:cs typeface="Source Code Pro"/>
              <a:sym typeface="Source Code Pro"/>
            </a:endParaRPr>
          </a:p>
        </p:txBody>
      </p:sp>
      <p:sp>
        <p:nvSpPr>
          <p:cNvPr id="153" name="Google Shape;153;p26"/>
          <p:cNvSpPr txBox="1"/>
          <p:nvPr/>
        </p:nvSpPr>
        <p:spPr>
          <a:xfrm>
            <a:off x="6616002" y="940950"/>
            <a:ext cx="16845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Code Pro"/>
                <a:ea typeface="Source Code Pro"/>
                <a:cs typeface="Source Code Pro"/>
                <a:sym typeface="Source Code Pro"/>
              </a:rPr>
              <a:t>Defect</a:t>
            </a:r>
            <a:endParaRPr>
              <a:latin typeface="Source Code Pro"/>
              <a:ea typeface="Source Code Pro"/>
              <a:cs typeface="Source Code Pro"/>
              <a:sym typeface="Source Code P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graphicFrame>
        <p:nvGraphicFramePr>
          <p:cNvPr id="158" name="Google Shape;158;p27"/>
          <p:cNvGraphicFramePr/>
          <p:nvPr/>
        </p:nvGraphicFramePr>
        <p:xfrm>
          <a:off x="1892391" y="3042086"/>
          <a:ext cx="3000000" cy="3000000"/>
        </p:xfrm>
        <a:graphic>
          <a:graphicData uri="http://schemas.openxmlformats.org/drawingml/2006/table">
            <a:tbl>
              <a:tblPr>
                <a:noFill/>
                <a:tableStyleId>{0EB011B4-B13F-46AD-B0C3-0BCD4655C9BA}</a:tableStyleId>
              </a:tblPr>
              <a:tblGrid>
                <a:gridCol w="2860475"/>
                <a:gridCol w="2860475"/>
              </a:tblGrid>
              <a:tr h="1023750">
                <a:tc>
                  <a:txBody>
                    <a:bodyPr/>
                    <a:lstStyle/>
                    <a:p>
                      <a:pPr indent="0" lvl="0" marL="0" rtl="0" algn="l">
                        <a:spcBef>
                          <a:spcPts val="0"/>
                        </a:spcBef>
                        <a:spcAft>
                          <a:spcPts val="0"/>
                        </a:spcAft>
                        <a:buNone/>
                      </a:pPr>
                      <a:r>
                        <a:rPr lang="en"/>
                        <a:t>9.4,  9.4</a:t>
                      </a:r>
                      <a:endParaRPr/>
                    </a:p>
                  </a:txBody>
                  <a:tcPr marT="91425" marB="91425" marR="91425" marL="91425"/>
                </a:tc>
                <a:tc>
                  <a:txBody>
                    <a:bodyPr/>
                    <a:lstStyle/>
                    <a:p>
                      <a:pPr indent="0" lvl="0" marL="0" rtl="0" algn="l">
                        <a:spcBef>
                          <a:spcPts val="0"/>
                        </a:spcBef>
                        <a:spcAft>
                          <a:spcPts val="0"/>
                        </a:spcAft>
                        <a:buNone/>
                      </a:pPr>
                      <a:r>
                        <a:rPr lang="en"/>
                        <a:t>9.6, -1.6</a:t>
                      </a:r>
                      <a:endParaRPr/>
                    </a:p>
                  </a:txBody>
                  <a:tcPr marT="91425" marB="91425" marR="91425" marL="91425"/>
                </a:tc>
              </a:tr>
              <a:tr h="1023750">
                <a:tc>
                  <a:txBody>
                    <a:bodyPr/>
                    <a:lstStyle/>
                    <a:p>
                      <a:pPr indent="0" lvl="0" marL="0" rtl="0" algn="l">
                        <a:spcBef>
                          <a:spcPts val="0"/>
                        </a:spcBef>
                        <a:spcAft>
                          <a:spcPts val="0"/>
                        </a:spcAft>
                        <a:buNone/>
                      </a:pPr>
                      <a:r>
                        <a:rPr lang="en"/>
                        <a:t>-1.6, 9.6</a:t>
                      </a:r>
                      <a:endParaRPr/>
                    </a:p>
                  </a:txBody>
                  <a:tcPr marT="91425" marB="91425" marR="91425" marL="91425"/>
                </a:tc>
                <a:tc>
                  <a:txBody>
                    <a:bodyPr/>
                    <a:lstStyle/>
                    <a:p>
                      <a:pPr indent="0" lvl="0" marL="0" rtl="0" algn="l">
                        <a:spcBef>
                          <a:spcPts val="0"/>
                        </a:spcBef>
                        <a:spcAft>
                          <a:spcPts val="0"/>
                        </a:spcAft>
                        <a:buNone/>
                      </a:pPr>
                      <a:r>
                        <a:rPr lang="en"/>
                        <a:t>-1.4,  -1.4</a:t>
                      </a:r>
                      <a:endParaRPr/>
                    </a:p>
                  </a:txBody>
                  <a:tcPr marT="91425" marB="91425" marR="91425" marL="91425"/>
                </a:tc>
              </a:tr>
            </a:tbl>
          </a:graphicData>
        </a:graphic>
      </p:graphicFrame>
      <p:sp>
        <p:nvSpPr>
          <p:cNvPr id="159" name="Google Shape;159;p27"/>
          <p:cNvSpPr txBox="1"/>
          <p:nvPr/>
        </p:nvSpPr>
        <p:spPr>
          <a:xfrm flipH="1" rot="1559">
            <a:off x="1892400" y="2641382"/>
            <a:ext cx="26463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Code Pro"/>
                <a:ea typeface="Source Code Pro"/>
                <a:cs typeface="Source Code Pro"/>
                <a:sym typeface="Source Code Pro"/>
              </a:rPr>
              <a:t>Cooperate </a:t>
            </a:r>
            <a:endParaRPr>
              <a:latin typeface="Source Code Pro"/>
              <a:ea typeface="Source Code Pro"/>
              <a:cs typeface="Source Code Pro"/>
              <a:sym typeface="Source Code Pro"/>
            </a:endParaRPr>
          </a:p>
        </p:txBody>
      </p:sp>
      <p:sp>
        <p:nvSpPr>
          <p:cNvPr id="160" name="Google Shape;160;p27"/>
          <p:cNvSpPr txBox="1"/>
          <p:nvPr/>
        </p:nvSpPr>
        <p:spPr>
          <a:xfrm>
            <a:off x="4752875" y="2641377"/>
            <a:ext cx="26871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Code Pro"/>
                <a:ea typeface="Source Code Pro"/>
                <a:cs typeface="Source Code Pro"/>
                <a:sym typeface="Source Code Pro"/>
              </a:rPr>
              <a:t>Defect</a:t>
            </a:r>
            <a:endParaRPr>
              <a:latin typeface="Source Code Pro"/>
              <a:ea typeface="Source Code Pro"/>
              <a:cs typeface="Source Code Pro"/>
              <a:sym typeface="Source Code Pro"/>
            </a:endParaRPr>
          </a:p>
        </p:txBody>
      </p:sp>
      <p:sp>
        <p:nvSpPr>
          <p:cNvPr id="161" name="Google Shape;161;p27"/>
          <p:cNvSpPr txBox="1"/>
          <p:nvPr/>
        </p:nvSpPr>
        <p:spPr>
          <a:xfrm rot="-5400000">
            <a:off x="1169104" y="4366425"/>
            <a:ext cx="10500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Code Pro"/>
                <a:ea typeface="Source Code Pro"/>
                <a:cs typeface="Source Code Pro"/>
                <a:sym typeface="Source Code Pro"/>
              </a:rPr>
              <a:t>Defect</a:t>
            </a:r>
            <a:endParaRPr>
              <a:latin typeface="Source Code Pro"/>
              <a:ea typeface="Source Code Pro"/>
              <a:cs typeface="Source Code Pro"/>
              <a:sym typeface="Source Code Pro"/>
            </a:endParaRPr>
          </a:p>
        </p:txBody>
      </p:sp>
      <p:sp>
        <p:nvSpPr>
          <p:cNvPr id="162" name="Google Shape;162;p27"/>
          <p:cNvSpPr txBox="1"/>
          <p:nvPr>
            <p:ph idx="1" type="body"/>
          </p:nvPr>
        </p:nvSpPr>
        <p:spPr>
          <a:xfrm>
            <a:off x="0" y="-1"/>
            <a:ext cx="8784600" cy="241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42900" lvl="0" marL="457200" rtl="0" algn="l">
              <a:spcBef>
                <a:spcPts val="1600"/>
              </a:spcBef>
              <a:spcAft>
                <a:spcPts val="0"/>
              </a:spcAft>
              <a:buSzPts val="1800"/>
              <a:buChar char="●"/>
            </a:pPr>
            <a:r>
              <a:rPr lang="en"/>
              <a:t>game in which a central agency sanctions correctly with a probability of 0.7, the equilibrium outcomes are (-1.6, -1.6)</a:t>
            </a:r>
            <a:endParaRPr/>
          </a:p>
          <a:p>
            <a:pPr indent="-342900" lvl="0" marL="457200" rtl="0" algn="l">
              <a:spcBef>
                <a:spcPts val="0"/>
              </a:spcBef>
              <a:spcAft>
                <a:spcPts val="0"/>
              </a:spcAft>
              <a:buSzPts val="1800"/>
              <a:buChar char="●"/>
            </a:pPr>
            <a:r>
              <a:t/>
            </a:r>
            <a:endParaRPr/>
          </a:p>
        </p:txBody>
      </p:sp>
      <p:sp>
        <p:nvSpPr>
          <p:cNvPr id="163" name="Google Shape;163;p27"/>
          <p:cNvSpPr txBox="1"/>
          <p:nvPr/>
        </p:nvSpPr>
        <p:spPr>
          <a:xfrm rot="-5399201">
            <a:off x="1048500" y="3286617"/>
            <a:ext cx="12912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Code Pro"/>
                <a:ea typeface="Source Code Pro"/>
                <a:cs typeface="Source Code Pro"/>
                <a:sym typeface="Source Code Pro"/>
              </a:rPr>
              <a:t>Cooperate </a:t>
            </a:r>
            <a:endParaRPr>
              <a:latin typeface="Source Code Pro"/>
              <a:ea typeface="Source Code Pro"/>
              <a:cs typeface="Source Code Pro"/>
              <a:sym typeface="Source Code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173323" y="1134925"/>
            <a:ext cx="4045200" cy="1710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200"/>
              <a:t>Models</a:t>
            </a:r>
            <a:endParaRPr/>
          </a:p>
        </p:txBody>
      </p:sp>
      <p:sp>
        <p:nvSpPr>
          <p:cNvPr id="62" name="Google Shape;62;p14"/>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AutoNum type="arabicPeriod"/>
            </a:pPr>
            <a:r>
              <a:rPr lang="en"/>
              <a:t>Tragedy of Commons</a:t>
            </a:r>
            <a:endParaRPr/>
          </a:p>
          <a:p>
            <a:pPr indent="-342900" lvl="0" marL="457200" rtl="0" algn="l">
              <a:lnSpc>
                <a:spcPct val="115000"/>
              </a:lnSpc>
              <a:spcBef>
                <a:spcPts val="0"/>
              </a:spcBef>
              <a:spcAft>
                <a:spcPts val="0"/>
              </a:spcAft>
              <a:buSzPts val="1800"/>
              <a:buAutoNum type="arabicPeriod"/>
            </a:pPr>
            <a:r>
              <a:rPr lang="en"/>
              <a:t>Prisoner’s Dilemma </a:t>
            </a:r>
            <a:endParaRPr/>
          </a:p>
          <a:p>
            <a:pPr indent="-342900" lvl="0" marL="457200" rtl="0" algn="l">
              <a:lnSpc>
                <a:spcPct val="115000"/>
              </a:lnSpc>
              <a:spcBef>
                <a:spcPts val="0"/>
              </a:spcBef>
              <a:spcAft>
                <a:spcPts val="0"/>
              </a:spcAft>
              <a:buSzPts val="1800"/>
              <a:buAutoNum type="arabicPeriod"/>
            </a:pPr>
            <a:r>
              <a:rPr lang="en"/>
              <a:t>Collective Actions</a:t>
            </a:r>
            <a:endParaRPr/>
          </a:p>
        </p:txBody>
      </p:sp>
      <p:sp>
        <p:nvSpPr>
          <p:cNvPr id="63" name="Google Shape;63;p14"/>
          <p:cNvSpPr txBox="1"/>
          <p:nvPr/>
        </p:nvSpPr>
        <p:spPr>
          <a:xfrm>
            <a:off x="424026" y="357626"/>
            <a:ext cx="3794400" cy="1454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threatened destruction of a valuable natural resource</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Even after knowing the basic reason, people concerned cannot agree on how to solve the problem</a:t>
            </a:r>
            <a:endParaRPr>
              <a:latin typeface="Source Code Pro"/>
              <a:ea typeface="Source Code Pro"/>
              <a:cs typeface="Source Code Pro"/>
              <a:sym typeface="Source Code Pro"/>
            </a:endParaRPr>
          </a:p>
        </p:txBody>
      </p:sp>
      <p:pic>
        <p:nvPicPr>
          <p:cNvPr id="64" name="Google Shape;64;p14"/>
          <p:cNvPicPr preferRelativeResize="0"/>
          <p:nvPr/>
        </p:nvPicPr>
        <p:blipFill>
          <a:blip r:embed="rId3">
            <a:alphaModFix/>
          </a:blip>
          <a:stretch>
            <a:fillRect/>
          </a:stretch>
        </p:blipFill>
        <p:spPr>
          <a:xfrm>
            <a:off x="4310700" y="589938"/>
            <a:ext cx="4773375" cy="3963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85865" y="80842"/>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Tragedy of commons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0" name="Google Shape;70;p15"/>
          <p:cNvSpPr txBox="1"/>
          <p:nvPr>
            <p:ph idx="1" type="body"/>
          </p:nvPr>
        </p:nvSpPr>
        <p:spPr>
          <a:xfrm>
            <a:off x="311700" y="997076"/>
            <a:ext cx="8520600" cy="4026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symbolize the degradation of the environment to be expected whenever many individuals use a scarce resource in common</a:t>
            </a:r>
            <a:endParaRPr/>
          </a:p>
          <a:p>
            <a:pPr indent="-342900" lvl="0" marL="457200" rtl="0" algn="l">
              <a:spcBef>
                <a:spcPts val="0"/>
              </a:spcBef>
              <a:spcAft>
                <a:spcPts val="0"/>
              </a:spcAft>
              <a:buSzPts val="1800"/>
              <a:buAutoNum type="arabicPeriod"/>
            </a:pPr>
            <a:r>
              <a:rPr lang="en"/>
              <a:t>receives the direct benefit and bears only a share of the costs (delayed costs from the deterioration or the commons).</a:t>
            </a:r>
            <a:endParaRPr/>
          </a:p>
          <a:p>
            <a:pPr indent="-342900" lvl="0" marL="457200" rtl="0" algn="l">
              <a:spcBef>
                <a:spcPts val="0"/>
              </a:spcBef>
              <a:spcAft>
                <a:spcPts val="0"/>
              </a:spcAft>
              <a:buSzPts val="1800"/>
              <a:buAutoNum type="arabicPeriod"/>
            </a:pPr>
            <a:r>
              <a:rPr lang="en"/>
              <a:t>Eg: Garret Hardin’s example of open pasture</a:t>
            </a:r>
            <a:endParaRPr/>
          </a:p>
          <a:p>
            <a:pPr indent="-342900" lvl="0" marL="457200" rtl="0" algn="l">
              <a:spcBef>
                <a:spcPts val="0"/>
              </a:spcBef>
              <a:spcAft>
                <a:spcPts val="0"/>
              </a:spcAft>
              <a:buSzPts val="1800"/>
              <a:buAutoNum type="arabicPeriod"/>
            </a:pPr>
            <a:r>
              <a:rPr lang="en"/>
              <a:t>Aristotle long ago observed that "what is common to the greatest number has the least care bestowed upon it</a:t>
            </a:r>
            <a:endParaRPr/>
          </a:p>
          <a:p>
            <a:pPr indent="-342900" lvl="0" marL="457200" rtl="0" algn="l">
              <a:spcBef>
                <a:spcPts val="0"/>
              </a:spcBef>
              <a:spcAft>
                <a:spcPts val="0"/>
              </a:spcAft>
              <a:buSzPts val="1800"/>
              <a:buAutoNum type="arabicPeriod"/>
            </a:pPr>
            <a:r>
              <a:rPr lang="en"/>
              <a:t>Hobbes — Men seeks for their own good and ends up fighting each other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73750" y="-119831"/>
            <a:ext cx="8520600" cy="62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Prisoner's</a:t>
            </a:r>
            <a:r>
              <a:rPr lang="en"/>
              <a:t> </a:t>
            </a:r>
            <a:r>
              <a:rPr lang="en"/>
              <a:t>dilemma </a:t>
            </a:r>
            <a:endParaRPr/>
          </a:p>
        </p:txBody>
      </p:sp>
      <p:sp>
        <p:nvSpPr>
          <p:cNvPr id="76" name="Google Shape;76;p16"/>
          <p:cNvSpPr txBox="1"/>
          <p:nvPr>
            <p:ph idx="1" type="body"/>
          </p:nvPr>
        </p:nvSpPr>
        <p:spPr>
          <a:xfrm>
            <a:off x="0" y="706188"/>
            <a:ext cx="9144000" cy="46071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Prisoner's</a:t>
            </a:r>
            <a:r>
              <a:rPr lang="en" sz="1700"/>
              <a:t> </a:t>
            </a:r>
            <a:r>
              <a:rPr lang="en" sz="1700"/>
              <a:t>dilemma game is conceptualized as non cooperative game in which all players possess complete information</a:t>
            </a:r>
            <a:endParaRPr sz="1700"/>
          </a:p>
          <a:p>
            <a:pPr indent="-336550" lvl="0" marL="457200" rtl="0" algn="l">
              <a:spcBef>
                <a:spcPts val="0"/>
              </a:spcBef>
              <a:spcAft>
                <a:spcPts val="0"/>
              </a:spcAft>
              <a:buSzPts val="1700"/>
              <a:buChar char="●"/>
            </a:pPr>
            <a:r>
              <a:rPr lang="en" sz="1700"/>
              <a:t>In noncooperative games, communication among the players is forbidden or impossible or simply irrelevant as long as it is not explicitly modeled as part of the game</a:t>
            </a:r>
            <a:endParaRPr sz="1700"/>
          </a:p>
          <a:p>
            <a:pPr indent="-336550" lvl="0" marL="457200" rtl="0" algn="l">
              <a:spcBef>
                <a:spcPts val="0"/>
              </a:spcBef>
              <a:spcAft>
                <a:spcPts val="0"/>
              </a:spcAft>
              <a:buSzPts val="1700"/>
              <a:buChar char="●"/>
            </a:pPr>
            <a:r>
              <a:rPr lang="en" sz="1700"/>
              <a:t>In a prisoner's dilemma game, each player has a dominant strategy in the sense that the player is always better off choosing this strategy ( here: to defect)</a:t>
            </a:r>
            <a:endParaRPr sz="1700"/>
          </a:p>
          <a:p>
            <a:pPr indent="-336550" lvl="0" marL="457200" rtl="0" algn="l">
              <a:spcBef>
                <a:spcPts val="0"/>
              </a:spcBef>
              <a:spcAft>
                <a:spcPts val="0"/>
              </a:spcAft>
              <a:buSzPts val="1700"/>
              <a:buChar char="●"/>
            </a:pPr>
            <a:r>
              <a:rPr lang="en" sz="1700"/>
              <a:t>When both players choose their dominant strategy, </a:t>
            </a:r>
            <a:r>
              <a:rPr lang="en" sz="1700"/>
              <a:t>given</a:t>
            </a:r>
            <a:r>
              <a:rPr lang="en" sz="1700"/>
              <a:t> these assumptions, they produce an equilibrium that is the third-best result for both</a:t>
            </a:r>
            <a:endParaRPr sz="1700"/>
          </a:p>
          <a:p>
            <a:pPr indent="-336550" lvl="0" marL="457200" rtl="0" algn="l">
              <a:spcBef>
                <a:spcPts val="0"/>
              </a:spcBef>
              <a:spcAft>
                <a:spcPts val="0"/>
              </a:spcAft>
              <a:buSzPts val="1700"/>
              <a:buChar char="●"/>
            </a:pPr>
            <a:r>
              <a:rPr lang="en" sz="1700"/>
              <a:t>The equilibrium result­ing from each player selecting his or her "best" individual strategy is, however, not a Pareto-optimal outcome</a:t>
            </a: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idx="1" type="body"/>
          </p:nvPr>
        </p:nvSpPr>
        <p:spPr>
          <a:xfrm>
            <a:off x="148950" y="723600"/>
            <a:ext cx="8846100" cy="4152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Formalising Hardin’s model</a:t>
            </a:r>
            <a:endParaRPr/>
          </a:p>
          <a:p>
            <a:pPr indent="-342900" lvl="0" marL="457200" rtl="0" algn="l">
              <a:spcBef>
                <a:spcPts val="0"/>
              </a:spcBef>
              <a:spcAft>
                <a:spcPts val="0"/>
              </a:spcAft>
              <a:buSzPts val="1800"/>
              <a:buChar char="●"/>
            </a:pPr>
            <a:r>
              <a:rPr lang="en"/>
              <a:t>Players: herders in an open grazing land with upper limit ‘L’ : 2 person game</a:t>
            </a:r>
            <a:endParaRPr/>
          </a:p>
          <a:p>
            <a:pPr indent="-342900" lvl="0" marL="457200" rtl="0" algn="l">
              <a:spcBef>
                <a:spcPts val="0"/>
              </a:spcBef>
              <a:spcAft>
                <a:spcPts val="0"/>
              </a:spcAft>
              <a:buSzPts val="1800"/>
              <a:buChar char="●"/>
            </a:pPr>
            <a:r>
              <a:rPr lang="en"/>
              <a:t>2 strategies: Cooperate and defect </a:t>
            </a:r>
            <a:endParaRPr/>
          </a:p>
        </p:txBody>
      </p:sp>
      <p:sp>
        <p:nvSpPr>
          <p:cNvPr id="82" name="Google Shape;82;p17"/>
          <p:cNvSpPr txBox="1"/>
          <p:nvPr/>
        </p:nvSpPr>
        <p:spPr>
          <a:xfrm>
            <a:off x="3747008" y="2901761"/>
            <a:ext cx="5480100" cy="1772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800">
                <a:solidFill>
                  <a:schemeClr val="dk2"/>
                </a:solidFill>
                <a:latin typeface="Source Code Pro"/>
                <a:ea typeface="Source Code Pro"/>
                <a:cs typeface="Source Code Pro"/>
                <a:sym typeface="Source Code Pro"/>
              </a:rPr>
              <a:t>for each herder to graze as many animals as he thinks he can sell at a profit (given his private costs), assuming that this number is greater than L/2.</a:t>
            </a:r>
            <a:endParaRPr>
              <a:latin typeface="Source Code Pro"/>
              <a:ea typeface="Source Code Pro"/>
              <a:cs typeface="Source Code Pro"/>
              <a:sym typeface="Source Code Pro"/>
            </a:endParaRPr>
          </a:p>
        </p:txBody>
      </p:sp>
      <p:sp>
        <p:nvSpPr>
          <p:cNvPr id="83" name="Google Shape;83;p17"/>
          <p:cNvSpPr txBox="1"/>
          <p:nvPr/>
        </p:nvSpPr>
        <p:spPr>
          <a:xfrm>
            <a:off x="67425" y="3122975"/>
            <a:ext cx="3310800" cy="8196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1600"/>
              </a:spcAft>
              <a:buNone/>
            </a:pPr>
            <a:r>
              <a:rPr lang="en" sz="1800">
                <a:solidFill>
                  <a:schemeClr val="dk2"/>
                </a:solidFill>
                <a:latin typeface="Source Code Pro"/>
                <a:ea typeface="Source Code Pro"/>
                <a:cs typeface="Source Code Pro"/>
                <a:sym typeface="Source Code Pro"/>
              </a:rPr>
              <a:t>grazing L/2 animals for each herder</a:t>
            </a:r>
            <a:endParaRPr>
              <a:latin typeface="Source Code Pro"/>
              <a:ea typeface="Source Code Pro"/>
              <a:cs typeface="Source Code Pro"/>
              <a:sym typeface="Source Code Pro"/>
            </a:endParaRPr>
          </a:p>
        </p:txBody>
      </p:sp>
      <p:cxnSp>
        <p:nvCxnSpPr>
          <p:cNvPr id="84" name="Google Shape;84;p17"/>
          <p:cNvCxnSpPr/>
          <p:nvPr/>
        </p:nvCxnSpPr>
        <p:spPr>
          <a:xfrm>
            <a:off x="5120442" y="2160161"/>
            <a:ext cx="778800" cy="618900"/>
          </a:xfrm>
          <a:prstGeom prst="straightConnector1">
            <a:avLst/>
          </a:prstGeom>
          <a:noFill/>
          <a:ln cap="flat" cmpd="sng" w="9525">
            <a:solidFill>
              <a:schemeClr val="dk2"/>
            </a:solidFill>
            <a:prstDash val="solid"/>
            <a:round/>
            <a:headEnd len="med" w="med" type="none"/>
            <a:tailEnd len="med" w="med" type="stealth"/>
          </a:ln>
        </p:spPr>
      </p:cxnSp>
      <p:cxnSp>
        <p:nvCxnSpPr>
          <p:cNvPr id="85" name="Google Shape;85;p17"/>
          <p:cNvCxnSpPr/>
          <p:nvPr/>
        </p:nvCxnSpPr>
        <p:spPr>
          <a:xfrm flipH="1">
            <a:off x="2120029" y="2160154"/>
            <a:ext cx="1258200" cy="986400"/>
          </a:xfrm>
          <a:prstGeom prst="straightConnector1">
            <a:avLst/>
          </a:prstGeom>
          <a:noFill/>
          <a:ln cap="flat" cmpd="sng" w="9525">
            <a:solidFill>
              <a:schemeClr val="dk2"/>
            </a:solidFill>
            <a:prstDash val="solid"/>
            <a:round/>
            <a:headEnd len="med" w="med" type="none"/>
            <a:tailEnd len="med" w="med" type="stealth"/>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idx="1" type="body"/>
          </p:nvPr>
        </p:nvSpPr>
        <p:spPr>
          <a:xfrm>
            <a:off x="231900" y="152800"/>
            <a:ext cx="8680200" cy="465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solidFill>
                  <a:srgbClr val="000000"/>
                </a:solidFill>
              </a:rPr>
              <a:t> </a:t>
            </a:r>
            <a:endParaRPr sz="1400">
              <a:solidFill>
                <a:srgbClr val="000000"/>
              </a:solidFill>
            </a:endParaRPr>
          </a:p>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342900" lvl="0" marL="457200" rtl="0" algn="l">
              <a:spcBef>
                <a:spcPts val="1600"/>
              </a:spcBef>
              <a:spcAft>
                <a:spcPts val="0"/>
              </a:spcAft>
              <a:buSzPts val="1800"/>
              <a:buChar char="●"/>
            </a:pPr>
            <a:r>
              <a:rPr lang="en"/>
              <a:t>The paradox that individually rational strategies lead to </a:t>
            </a:r>
            <a:r>
              <a:rPr lang="en"/>
              <a:t>collectively</a:t>
            </a:r>
            <a:r>
              <a:rPr lang="en"/>
              <a:t> irrational outcomes seems to challenge a fundamental faith that rational human beings can achieve rational results</a:t>
            </a:r>
            <a:endParaRPr/>
          </a:p>
        </p:txBody>
      </p:sp>
      <p:graphicFrame>
        <p:nvGraphicFramePr>
          <p:cNvPr id="91" name="Google Shape;91;p18"/>
          <p:cNvGraphicFramePr/>
          <p:nvPr/>
        </p:nvGraphicFramePr>
        <p:xfrm>
          <a:off x="2001865" y="988997"/>
          <a:ext cx="3000000" cy="3000000"/>
        </p:xfrm>
        <a:graphic>
          <a:graphicData uri="http://schemas.openxmlformats.org/drawingml/2006/table">
            <a:tbl>
              <a:tblPr>
                <a:noFill/>
                <a:tableStyleId>{0EB011B4-B13F-46AD-B0C3-0BCD4655C9BA}</a:tableStyleId>
              </a:tblPr>
              <a:tblGrid>
                <a:gridCol w="2860475"/>
                <a:gridCol w="2860475"/>
              </a:tblGrid>
              <a:tr h="987950">
                <a:tc>
                  <a:txBody>
                    <a:bodyPr/>
                    <a:lstStyle/>
                    <a:p>
                      <a:pPr indent="0" lvl="0" marL="0" rtl="0" algn="l">
                        <a:spcBef>
                          <a:spcPts val="0"/>
                        </a:spcBef>
                        <a:spcAft>
                          <a:spcPts val="0"/>
                        </a:spcAft>
                        <a:buNone/>
                      </a:pPr>
                      <a:r>
                        <a:rPr lang="en"/>
                        <a:t>10, 10</a:t>
                      </a:r>
                      <a:endParaRPr/>
                    </a:p>
                  </a:txBody>
                  <a:tcPr marT="91425" marB="91425" marR="91425" marL="91425"/>
                </a:tc>
                <a:tc>
                  <a:txBody>
                    <a:bodyPr/>
                    <a:lstStyle/>
                    <a:p>
                      <a:pPr indent="0" lvl="0" marL="0" rtl="0" algn="l">
                        <a:spcBef>
                          <a:spcPts val="0"/>
                        </a:spcBef>
                        <a:spcAft>
                          <a:spcPts val="0"/>
                        </a:spcAft>
                        <a:buNone/>
                      </a:pPr>
                      <a:r>
                        <a:rPr lang="en"/>
                        <a:t>-1, 11</a:t>
                      </a:r>
                      <a:endParaRPr/>
                    </a:p>
                  </a:txBody>
                  <a:tcPr marT="91425" marB="91425" marR="91425" marL="91425"/>
                </a:tc>
              </a:tr>
              <a:tr h="987950">
                <a:tc>
                  <a:txBody>
                    <a:bodyPr/>
                    <a:lstStyle/>
                    <a:p>
                      <a:pPr indent="0" lvl="0" marL="0" rtl="0" algn="l">
                        <a:spcBef>
                          <a:spcPts val="0"/>
                        </a:spcBef>
                        <a:spcAft>
                          <a:spcPts val="0"/>
                        </a:spcAft>
                        <a:buNone/>
                      </a:pPr>
                      <a:r>
                        <a:rPr lang="en"/>
                        <a:t>11,-1</a:t>
                      </a:r>
                      <a:endParaRPr/>
                    </a:p>
                  </a:txBody>
                  <a:tcPr marT="91425" marB="91425" marR="91425" marL="91425"/>
                </a:tc>
                <a:tc>
                  <a:txBody>
                    <a:bodyPr/>
                    <a:lstStyle/>
                    <a:p>
                      <a:pPr indent="0" lvl="0" marL="0" rtl="0" algn="l">
                        <a:spcBef>
                          <a:spcPts val="0"/>
                        </a:spcBef>
                        <a:spcAft>
                          <a:spcPts val="0"/>
                        </a:spcAft>
                        <a:buNone/>
                      </a:pPr>
                      <a:r>
                        <a:rPr lang="en"/>
                        <a:t>0,0</a:t>
                      </a:r>
                      <a:endParaRPr/>
                    </a:p>
                  </a:txBody>
                  <a:tcPr marT="91425" marB="91425" marR="91425" marL="91425"/>
                </a:tc>
              </a:tr>
            </a:tbl>
          </a:graphicData>
        </a:graphic>
      </p:graphicFrame>
      <p:sp>
        <p:nvSpPr>
          <p:cNvPr id="92" name="Google Shape;92;p18"/>
          <p:cNvSpPr txBox="1"/>
          <p:nvPr/>
        </p:nvSpPr>
        <p:spPr>
          <a:xfrm>
            <a:off x="2001873" y="592700"/>
            <a:ext cx="20727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Code Pro"/>
                <a:ea typeface="Source Code Pro"/>
                <a:cs typeface="Source Code Pro"/>
                <a:sym typeface="Source Code Pro"/>
              </a:rPr>
              <a:t>Cooperate </a:t>
            </a:r>
            <a:endParaRPr>
              <a:latin typeface="Source Code Pro"/>
              <a:ea typeface="Source Code Pro"/>
              <a:cs typeface="Source Code Pro"/>
              <a:sym typeface="Source Code Pro"/>
            </a:endParaRPr>
          </a:p>
        </p:txBody>
      </p:sp>
      <p:sp>
        <p:nvSpPr>
          <p:cNvPr id="93" name="Google Shape;93;p18"/>
          <p:cNvSpPr txBox="1"/>
          <p:nvPr/>
        </p:nvSpPr>
        <p:spPr>
          <a:xfrm>
            <a:off x="5315451" y="592700"/>
            <a:ext cx="20727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Code Pro"/>
                <a:ea typeface="Source Code Pro"/>
                <a:cs typeface="Source Code Pro"/>
                <a:sym typeface="Source Code Pro"/>
              </a:rPr>
              <a:t>Defect</a:t>
            </a:r>
            <a:endParaRPr>
              <a:latin typeface="Source Code Pro"/>
              <a:ea typeface="Source Code Pro"/>
              <a:cs typeface="Source Code Pro"/>
              <a:sym typeface="Source Code Pro"/>
            </a:endParaRPr>
          </a:p>
        </p:txBody>
      </p:sp>
      <p:sp>
        <p:nvSpPr>
          <p:cNvPr id="94" name="Google Shape;94;p18"/>
          <p:cNvSpPr txBox="1"/>
          <p:nvPr/>
        </p:nvSpPr>
        <p:spPr>
          <a:xfrm rot="-5401766">
            <a:off x="1224378" y="1194850"/>
            <a:ext cx="11679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Code Pro"/>
                <a:ea typeface="Source Code Pro"/>
                <a:cs typeface="Source Code Pro"/>
                <a:sym typeface="Source Code Pro"/>
              </a:rPr>
              <a:t>Cooperate </a:t>
            </a:r>
            <a:endParaRPr>
              <a:latin typeface="Source Code Pro"/>
              <a:ea typeface="Source Code Pro"/>
              <a:cs typeface="Source Code Pro"/>
              <a:sym typeface="Source Code Pro"/>
            </a:endParaRPr>
          </a:p>
        </p:txBody>
      </p:sp>
      <p:sp>
        <p:nvSpPr>
          <p:cNvPr id="95" name="Google Shape;95;p18"/>
          <p:cNvSpPr txBox="1"/>
          <p:nvPr/>
        </p:nvSpPr>
        <p:spPr>
          <a:xfrm rot="-5400000">
            <a:off x="1410680" y="2176150"/>
            <a:ext cx="1006500" cy="6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Code Pro"/>
                <a:ea typeface="Source Code Pro"/>
                <a:cs typeface="Source Code Pro"/>
                <a:sym typeface="Source Code Pro"/>
              </a:rPr>
              <a:t>Defect</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logic of Collective </a:t>
            </a:r>
            <a:r>
              <a:rPr lang="en"/>
              <a:t>Action </a:t>
            </a:r>
            <a:endParaRPr/>
          </a:p>
        </p:txBody>
      </p:sp>
      <p:sp>
        <p:nvSpPr>
          <p:cNvPr id="101" name="Google Shape;101;p19"/>
          <p:cNvSpPr txBox="1"/>
          <p:nvPr>
            <p:ph idx="1" type="body"/>
          </p:nvPr>
        </p:nvSpPr>
        <p:spPr>
          <a:xfrm>
            <a:off x="311700" y="1093850"/>
            <a:ext cx="8380500" cy="3796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Developed by </a:t>
            </a:r>
            <a:r>
              <a:rPr b="1" lang="en"/>
              <a:t>Mancur Olson in 1965</a:t>
            </a:r>
            <a:r>
              <a:rPr lang="en"/>
              <a:t> —— the difficulty of getting individuals to pursue their joint welfare, contrasted to individual welfare</a:t>
            </a:r>
            <a:endParaRPr/>
          </a:p>
          <a:p>
            <a:pPr indent="-342900" lvl="0" marL="457200" rtl="0" algn="l">
              <a:spcBef>
                <a:spcPts val="0"/>
              </a:spcBef>
              <a:spcAft>
                <a:spcPts val="0"/>
              </a:spcAft>
              <a:buSzPts val="1800"/>
              <a:buChar char="●"/>
            </a:pPr>
            <a:r>
              <a:rPr lang="en"/>
              <a:t>challenge the grand optimism expressed in group theory: “that individuals with common interests would voluntarily act so as to try to further those interests”</a:t>
            </a:r>
            <a:endParaRPr/>
          </a:p>
          <a:p>
            <a:pPr indent="-342900" lvl="0" marL="457200" rtl="0" algn="l">
              <a:spcBef>
                <a:spcPts val="0"/>
              </a:spcBef>
              <a:spcAft>
                <a:spcPts val="0"/>
              </a:spcAft>
              <a:buSzPts val="1800"/>
              <a:buChar char="●"/>
            </a:pPr>
            <a:r>
              <a:rPr lang="en"/>
              <a:t>“</a:t>
            </a:r>
            <a:r>
              <a:rPr b="1" i="1" lang="en"/>
              <a:t>unless the number of individuals is quite small, or unless there is coercion or some other special device that make individuals act in their common interest, rational, self interested individuals will not act to achieve their, common or group interests</a:t>
            </a:r>
            <a:r>
              <a:rPr lang="en"/>
              <a:t>.” Olson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idx="1" type="body"/>
          </p:nvPr>
        </p:nvSpPr>
        <p:spPr>
          <a:xfrm>
            <a:off x="198175" y="114300"/>
            <a:ext cx="8698800" cy="4914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one who cannot be excluded from obtaining the benefits of a collective good once the good is produced has little incentive to contribute voluntarily to the provision of that good</a:t>
            </a:r>
            <a:endParaRPr/>
          </a:p>
          <a:p>
            <a:pPr indent="-342900" lvl="0" marL="457200" rtl="0" algn="l">
              <a:spcBef>
                <a:spcPts val="0"/>
              </a:spcBef>
              <a:spcAft>
                <a:spcPts val="0"/>
              </a:spcAft>
              <a:buSzPts val="1800"/>
              <a:buChar char="●"/>
            </a:pPr>
            <a:r>
              <a:rPr lang="en"/>
              <a:t>de­fined the accepted way of viewing many problems that individuals face when attempting to achieve collective benefits</a:t>
            </a:r>
            <a:endParaRPr/>
          </a:p>
          <a:p>
            <a:pPr indent="-342900" lvl="0" marL="457200" rtl="0" algn="l">
              <a:spcBef>
                <a:spcPts val="0"/>
              </a:spcBef>
              <a:spcAft>
                <a:spcPts val="0"/>
              </a:spcAft>
              <a:buSzPts val="1800"/>
              <a:buChar char="●"/>
            </a:pPr>
            <a:r>
              <a:rPr lang="en"/>
              <a:t>explaining how perfectly rational individuals can produce. under some circumstances, outcomes that are not "rational" when viewed from the perspective of all those involved.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2904878" y="110619"/>
            <a:ext cx="3981900" cy="61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Policy prescriptions </a:t>
            </a:r>
            <a:endParaRPr sz="3600"/>
          </a:p>
        </p:txBody>
      </p:sp>
      <p:sp>
        <p:nvSpPr>
          <p:cNvPr id="112" name="Google Shape;112;p21"/>
          <p:cNvSpPr txBox="1"/>
          <p:nvPr>
            <p:ph idx="1" type="body"/>
          </p:nvPr>
        </p:nvSpPr>
        <p:spPr>
          <a:xfrm>
            <a:off x="2594775" y="844050"/>
            <a:ext cx="6355800" cy="1082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AutoNum type="arabicPeriod"/>
            </a:pPr>
            <a:r>
              <a:rPr b="1" lang="en" sz="1600"/>
              <a:t>Leviathan as the "only way”</a:t>
            </a:r>
            <a:endParaRPr b="1" sz="1600"/>
          </a:p>
          <a:p>
            <a:pPr indent="-311150" lvl="0" marL="457200" rtl="0" algn="l">
              <a:spcBef>
                <a:spcPts val="0"/>
              </a:spcBef>
              <a:spcAft>
                <a:spcPts val="0"/>
              </a:spcAft>
              <a:buSzPts val="1300"/>
              <a:buChar char="●"/>
            </a:pPr>
            <a:r>
              <a:rPr lang="en" sz="1300"/>
              <a:t>external Leviathan is necessary to avoid trag­edies of the commons leads to recommendations that central governments control most natural resource systems</a:t>
            </a:r>
            <a:endParaRPr sz="1300"/>
          </a:p>
        </p:txBody>
      </p:sp>
      <p:sp>
        <p:nvSpPr>
          <p:cNvPr id="113" name="Google Shape;113;p21"/>
          <p:cNvSpPr txBox="1"/>
          <p:nvPr>
            <p:ph idx="1" type="body"/>
          </p:nvPr>
        </p:nvSpPr>
        <p:spPr>
          <a:xfrm>
            <a:off x="2503475" y="2096550"/>
            <a:ext cx="6548400" cy="10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2. Privatization as the "only way”</a:t>
            </a:r>
            <a:endParaRPr b="1" sz="1600"/>
          </a:p>
          <a:p>
            <a:pPr indent="-311150" lvl="0" marL="457200" rtl="0" algn="l">
              <a:spcBef>
                <a:spcPts val="0"/>
              </a:spcBef>
              <a:spcAft>
                <a:spcPts val="0"/>
              </a:spcAft>
              <a:buSzPts val="1300"/>
              <a:buChar char="●"/>
            </a:pPr>
            <a:r>
              <a:rPr lang="en" sz="1300"/>
              <a:t>the only way to avoid the tragedy of the commons in </a:t>
            </a:r>
            <a:r>
              <a:rPr lang="en" sz="1300"/>
              <a:t>natural</a:t>
            </a:r>
            <a:r>
              <a:rPr lang="en" sz="1300"/>
              <a:t> resources and wildlife is to end the common-property system by creating a system of private property rights</a:t>
            </a:r>
            <a:endParaRPr sz="1300"/>
          </a:p>
        </p:txBody>
      </p:sp>
      <p:sp>
        <p:nvSpPr>
          <p:cNvPr id="114" name="Google Shape;114;p21"/>
          <p:cNvSpPr txBox="1"/>
          <p:nvPr>
            <p:ph idx="1" type="body"/>
          </p:nvPr>
        </p:nvSpPr>
        <p:spPr>
          <a:xfrm>
            <a:off x="2696175" y="3251575"/>
            <a:ext cx="6355800" cy="176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3. The “only way”?</a:t>
            </a:r>
            <a:endParaRPr b="1" sz="1600"/>
          </a:p>
          <a:p>
            <a:pPr indent="-311150" lvl="0" marL="457200" rtl="0" algn="l">
              <a:spcBef>
                <a:spcPts val="0"/>
              </a:spcBef>
              <a:spcAft>
                <a:spcPts val="0"/>
              </a:spcAft>
              <a:buSzPts val="1300"/>
              <a:buChar char="●"/>
            </a:pPr>
            <a:r>
              <a:rPr lang="en" sz="1300"/>
              <a:t>Successful CPR institutions -rich mixture. of "private-like" and "public-like- institutions</a:t>
            </a:r>
            <a:endParaRPr sz="1300"/>
          </a:p>
          <a:p>
            <a:pPr indent="-311150" lvl="0" marL="457200" rtl="0" algn="l">
              <a:spcBef>
                <a:spcPts val="0"/>
              </a:spcBef>
              <a:spcAft>
                <a:spcPts val="0"/>
              </a:spcAft>
              <a:buSzPts val="1300"/>
              <a:buChar char="●"/>
            </a:pPr>
            <a:r>
              <a:rPr lang="en" sz="1300"/>
              <a:t>“</a:t>
            </a:r>
            <a:r>
              <a:rPr lang="en" sz="1300"/>
              <a:t>Successful</a:t>
            </a:r>
            <a:r>
              <a:rPr lang="en" sz="1300"/>
              <a:t>” —institutions that enable individuals to achieve productive outcomes in situations where temptations to free-ride and shirk are ever present.</a:t>
            </a:r>
            <a:endParaRPr sz="1300"/>
          </a:p>
        </p:txBody>
      </p:sp>
      <p:pic>
        <p:nvPicPr>
          <p:cNvPr id="115" name="Google Shape;115;p21"/>
          <p:cNvPicPr preferRelativeResize="0"/>
          <p:nvPr/>
        </p:nvPicPr>
        <p:blipFill rotWithShape="1">
          <a:blip r:embed="rId3">
            <a:alphaModFix/>
          </a:blip>
          <a:srcRect b="10123" l="30230" r="-30229" t="26525"/>
          <a:stretch/>
        </p:blipFill>
        <p:spPr>
          <a:xfrm>
            <a:off x="214525" y="391750"/>
            <a:ext cx="2937950" cy="45121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