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Robo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fntdata"/><Relationship Id="rId11" Type="http://schemas.openxmlformats.org/officeDocument/2006/relationships/slide" Target="slides/slide6.xml"/><Relationship Id="rId22" Type="http://schemas.openxmlformats.org/officeDocument/2006/relationships/font" Target="fonts/Roboto-boldItalic.fntdata"/><Relationship Id="rId10" Type="http://schemas.openxmlformats.org/officeDocument/2006/relationships/slide" Target="slides/slide5.xml"/><Relationship Id="rId21" Type="http://schemas.openxmlformats.org/officeDocument/2006/relationships/font" Target="fonts/Robo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c6f9e470d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c6f9e470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c6f9e470d_0_3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c6f9e470d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c6f9e470d_0_4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c6f9e470d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c6f9e470d_0_8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c6f9e470d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c6f9e470d_0_12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c6f9e470d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00fb7141d6ef23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00fb7141d6ef23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00fb7141d6ef23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00fb7141d6ef23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00fb7141d6ef231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300fb7141d6ef23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300fb7141d6ef23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300fb7141d6ef23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300fb7141d6ef23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300fb7141d6ef23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00fb7141d6ef23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300fb7141d6ef23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c6f9e470d_0_4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c6f9e470d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c6f9e470d_0_2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c6f9e470d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19749" y="2332896"/>
            <a:ext cx="8222100" cy="83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Trade, Production patterns and world inequality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2"/>
          <p:cNvSpPr txBox="1"/>
          <p:nvPr>
            <p:ph type="title"/>
          </p:nvPr>
        </p:nvSpPr>
        <p:spPr>
          <a:xfrm>
            <a:off x="265500" y="1151100"/>
            <a:ext cx="4045200" cy="1564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Solution</a:t>
            </a:r>
            <a:endParaRPr/>
          </a:p>
        </p:txBody>
      </p:sp>
      <p:sp>
        <p:nvSpPr>
          <p:cNvPr id="175" name="Google Shape;175;p22"/>
          <p:cNvSpPr txBox="1"/>
          <p:nvPr>
            <p:ph idx="1" type="subTitle"/>
          </p:nvPr>
        </p:nvSpPr>
        <p:spPr>
          <a:xfrm>
            <a:off x="265500" y="2769001"/>
            <a:ext cx="4045200" cy="1269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More premium subscribers</a:t>
            </a:r>
            <a:endParaRPr/>
          </a:p>
        </p:txBody>
      </p:sp>
      <p:sp>
        <p:nvSpPr>
          <p:cNvPr id="176" name="Google Shape;176;p22"/>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en"/>
              <a:t>Lorem ipsum dolor sit amet, consectetur adipiscing elit, sed do eiusmod tempor incididunt ut labore et dolore magna aliqua.</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3"/>
          <p:cNvSpPr txBox="1"/>
          <p:nvPr>
            <p:ph type="title"/>
          </p:nvPr>
        </p:nvSpPr>
        <p:spPr>
          <a:xfrm>
            <a:off x="598100" y="2152347"/>
            <a:ext cx="8222100" cy="838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Implementation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team</a:t>
            </a:r>
            <a:endParaRPr/>
          </a:p>
        </p:txBody>
      </p:sp>
      <p:sp>
        <p:nvSpPr>
          <p:cNvPr id="187" name="Google Shape;187;p24"/>
          <p:cNvSpPr/>
          <p:nvPr/>
        </p:nvSpPr>
        <p:spPr>
          <a:xfrm>
            <a:off x="4147063" y="1049105"/>
            <a:ext cx="1449300" cy="697500"/>
          </a:xfrm>
          <a:prstGeom prst="rect">
            <a:avLst/>
          </a:prstGeom>
          <a:noFill/>
          <a:ln cap="flat" cmpd="sng" w="9525">
            <a:solidFill>
              <a:schemeClr val="dk1"/>
            </a:solidFill>
            <a:prstDash val="solid"/>
            <a:round/>
            <a:headEnd len="sm" w="sm" type="none"/>
            <a:tailEnd len="sm" w="sm" type="none"/>
          </a:ln>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4"/>
          <p:cNvSpPr/>
          <p:nvPr/>
        </p:nvSpPr>
        <p:spPr>
          <a:xfrm>
            <a:off x="4147075" y="1049112"/>
            <a:ext cx="1449300" cy="3084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24"/>
          <p:cNvSpPr txBox="1"/>
          <p:nvPr>
            <p:ph idx="4294967295" type="body"/>
          </p:nvPr>
        </p:nvSpPr>
        <p:spPr>
          <a:xfrm>
            <a:off x="4147075" y="1108350"/>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100">
                <a:solidFill>
                  <a:schemeClr val="lt1"/>
                </a:solidFill>
              </a:rPr>
              <a:t>CEO</a:t>
            </a:r>
            <a:endParaRPr sz="1100">
              <a:solidFill>
                <a:schemeClr val="lt1"/>
              </a:solidFill>
            </a:endParaRPr>
          </a:p>
        </p:txBody>
      </p:sp>
      <p:sp>
        <p:nvSpPr>
          <p:cNvPr id="190" name="Google Shape;190;p24"/>
          <p:cNvSpPr txBox="1"/>
          <p:nvPr>
            <p:ph idx="4294967295" type="body"/>
          </p:nvPr>
        </p:nvSpPr>
        <p:spPr>
          <a:xfrm>
            <a:off x="4147075" y="1457100"/>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300">
                <a:solidFill>
                  <a:schemeClr val="dk1"/>
                </a:solidFill>
              </a:rPr>
              <a:t>Wendy Writer</a:t>
            </a:r>
            <a:endParaRPr sz="1300">
              <a:solidFill>
                <a:schemeClr val="dk1"/>
              </a:solidFill>
            </a:endParaRPr>
          </a:p>
        </p:txBody>
      </p:sp>
      <p:grpSp>
        <p:nvGrpSpPr>
          <p:cNvPr id="191" name="Google Shape;191;p24"/>
          <p:cNvGrpSpPr/>
          <p:nvPr/>
        </p:nvGrpSpPr>
        <p:grpSpPr>
          <a:xfrm>
            <a:off x="2918113" y="1746605"/>
            <a:ext cx="4160100" cy="531900"/>
            <a:chOff x="2918113" y="1746605"/>
            <a:chExt cx="4160100" cy="531900"/>
          </a:xfrm>
        </p:grpSpPr>
        <p:cxnSp>
          <p:nvCxnSpPr>
            <p:cNvPr id="192" name="Google Shape;192;p24"/>
            <p:cNvCxnSpPr>
              <a:stCxn id="187" idx="2"/>
              <a:endCxn id="193" idx="0"/>
            </p:cNvCxnSpPr>
            <p:nvPr/>
          </p:nvCxnSpPr>
          <p:spPr>
            <a:xfrm rot="5400000">
              <a:off x="3628963" y="1035755"/>
              <a:ext cx="531900" cy="1953600"/>
            </a:xfrm>
            <a:prstGeom prst="bentConnector3">
              <a:avLst>
                <a:gd fmla="val 49999" name="adj1"/>
              </a:avLst>
            </a:prstGeom>
            <a:noFill/>
            <a:ln cap="flat" cmpd="sng" w="9525">
              <a:solidFill>
                <a:schemeClr val="lt2"/>
              </a:solidFill>
              <a:prstDash val="solid"/>
              <a:round/>
              <a:headEnd len="sm" w="sm" type="none"/>
              <a:tailEnd len="sm" w="sm" type="none"/>
            </a:ln>
          </p:spPr>
        </p:cxnSp>
        <p:cxnSp>
          <p:nvCxnSpPr>
            <p:cNvPr id="194" name="Google Shape;194;p24"/>
            <p:cNvCxnSpPr>
              <a:stCxn id="187" idx="2"/>
              <a:endCxn id="195" idx="0"/>
            </p:cNvCxnSpPr>
            <p:nvPr/>
          </p:nvCxnSpPr>
          <p:spPr>
            <a:xfrm flipH="1" rot="-5400000">
              <a:off x="5709013" y="909305"/>
              <a:ext cx="531900" cy="2206500"/>
            </a:xfrm>
            <a:prstGeom prst="bentConnector3">
              <a:avLst>
                <a:gd fmla="val 49999" name="adj1"/>
              </a:avLst>
            </a:prstGeom>
            <a:noFill/>
            <a:ln cap="flat" cmpd="sng" w="9525">
              <a:solidFill>
                <a:schemeClr val="lt2"/>
              </a:solidFill>
              <a:prstDash val="solid"/>
              <a:round/>
              <a:headEnd len="sm" w="sm" type="none"/>
              <a:tailEnd len="sm" w="sm" type="none"/>
            </a:ln>
          </p:spPr>
        </p:cxnSp>
      </p:grpSp>
      <p:sp>
        <p:nvSpPr>
          <p:cNvPr id="196" name="Google Shape;196;p24"/>
          <p:cNvSpPr/>
          <p:nvPr/>
        </p:nvSpPr>
        <p:spPr>
          <a:xfrm>
            <a:off x="2194905" y="2278501"/>
            <a:ext cx="1449300" cy="697200"/>
          </a:xfrm>
          <a:prstGeom prst="rect">
            <a:avLst/>
          </a:prstGeom>
          <a:noFill/>
          <a:ln cap="flat" cmpd="sng" w="9525">
            <a:solidFill>
              <a:schemeClr val="dk1"/>
            </a:solidFill>
            <a:prstDash val="solid"/>
            <a:round/>
            <a:headEnd len="sm" w="sm" type="none"/>
            <a:tailEnd len="sm" w="sm" type="none"/>
          </a:ln>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4"/>
          <p:cNvSpPr/>
          <p:nvPr/>
        </p:nvSpPr>
        <p:spPr>
          <a:xfrm>
            <a:off x="2193500" y="2278499"/>
            <a:ext cx="1449300" cy="3084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4"/>
          <p:cNvSpPr txBox="1"/>
          <p:nvPr>
            <p:ph idx="4294967295" type="body"/>
          </p:nvPr>
        </p:nvSpPr>
        <p:spPr>
          <a:xfrm>
            <a:off x="2193650" y="2337750"/>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100">
                <a:solidFill>
                  <a:schemeClr val="lt1"/>
                </a:solidFill>
              </a:rPr>
              <a:t>Dir. of Sales</a:t>
            </a:r>
            <a:endParaRPr sz="1100">
              <a:solidFill>
                <a:schemeClr val="lt1"/>
              </a:solidFill>
            </a:endParaRPr>
          </a:p>
        </p:txBody>
      </p:sp>
      <p:sp>
        <p:nvSpPr>
          <p:cNvPr id="198" name="Google Shape;198;p24"/>
          <p:cNvSpPr txBox="1"/>
          <p:nvPr>
            <p:ph idx="4294967295" type="body"/>
          </p:nvPr>
        </p:nvSpPr>
        <p:spPr>
          <a:xfrm>
            <a:off x="2193638" y="2686588"/>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300">
                <a:solidFill>
                  <a:schemeClr val="dk1"/>
                </a:solidFill>
              </a:rPr>
              <a:t>Ronny Reader</a:t>
            </a:r>
            <a:endParaRPr sz="1300">
              <a:solidFill>
                <a:schemeClr val="dk1"/>
              </a:solidFill>
            </a:endParaRPr>
          </a:p>
        </p:txBody>
      </p:sp>
      <p:grpSp>
        <p:nvGrpSpPr>
          <p:cNvPr id="199" name="Google Shape;199;p24"/>
          <p:cNvGrpSpPr/>
          <p:nvPr/>
        </p:nvGrpSpPr>
        <p:grpSpPr>
          <a:xfrm>
            <a:off x="1256055" y="2975701"/>
            <a:ext cx="3327300" cy="531900"/>
            <a:chOff x="1256055" y="2975701"/>
            <a:chExt cx="3327300" cy="531900"/>
          </a:xfrm>
        </p:grpSpPr>
        <p:cxnSp>
          <p:nvCxnSpPr>
            <p:cNvPr id="200" name="Google Shape;200;p24"/>
            <p:cNvCxnSpPr>
              <a:stCxn id="196" idx="2"/>
              <a:endCxn id="201" idx="0"/>
            </p:cNvCxnSpPr>
            <p:nvPr/>
          </p:nvCxnSpPr>
          <p:spPr>
            <a:xfrm>
              <a:off x="2919555" y="2975701"/>
              <a:ext cx="0" cy="531900"/>
            </a:xfrm>
            <a:prstGeom prst="straightConnector1">
              <a:avLst/>
            </a:prstGeom>
            <a:noFill/>
            <a:ln cap="flat" cmpd="sng" w="9525">
              <a:solidFill>
                <a:schemeClr val="lt2"/>
              </a:solidFill>
              <a:prstDash val="solid"/>
              <a:round/>
              <a:headEnd len="sm" w="sm" type="none"/>
              <a:tailEnd len="sm" w="sm" type="none"/>
            </a:ln>
          </p:spPr>
        </p:cxnSp>
        <p:cxnSp>
          <p:nvCxnSpPr>
            <p:cNvPr id="202" name="Google Shape;202;p24"/>
            <p:cNvCxnSpPr>
              <a:stCxn id="196" idx="2"/>
              <a:endCxn id="203" idx="0"/>
            </p:cNvCxnSpPr>
            <p:nvPr/>
          </p:nvCxnSpPr>
          <p:spPr>
            <a:xfrm rot="5400000">
              <a:off x="1821855" y="2409901"/>
              <a:ext cx="531900" cy="1663500"/>
            </a:xfrm>
            <a:prstGeom prst="bentConnector3">
              <a:avLst>
                <a:gd fmla="val 50012" name="adj1"/>
              </a:avLst>
            </a:prstGeom>
            <a:noFill/>
            <a:ln cap="flat" cmpd="sng" w="9525">
              <a:solidFill>
                <a:schemeClr val="lt2"/>
              </a:solidFill>
              <a:prstDash val="solid"/>
              <a:round/>
              <a:headEnd len="sm" w="sm" type="none"/>
              <a:tailEnd len="sm" w="sm" type="none"/>
            </a:ln>
          </p:spPr>
        </p:cxnSp>
        <p:cxnSp>
          <p:nvCxnSpPr>
            <p:cNvPr id="204" name="Google Shape;204;p24"/>
            <p:cNvCxnSpPr>
              <a:stCxn id="196" idx="2"/>
              <a:endCxn id="205" idx="0"/>
            </p:cNvCxnSpPr>
            <p:nvPr/>
          </p:nvCxnSpPr>
          <p:spPr>
            <a:xfrm flipH="1" rot="-5400000">
              <a:off x="3485505" y="2409751"/>
              <a:ext cx="531900" cy="1663800"/>
            </a:xfrm>
            <a:prstGeom prst="bentConnector3">
              <a:avLst>
                <a:gd fmla="val 50012" name="adj1"/>
              </a:avLst>
            </a:prstGeom>
            <a:noFill/>
            <a:ln cap="flat" cmpd="sng" w="9525">
              <a:solidFill>
                <a:schemeClr val="lt2"/>
              </a:solidFill>
              <a:prstDash val="solid"/>
              <a:round/>
              <a:headEnd len="sm" w="sm" type="none"/>
              <a:tailEnd len="sm" w="sm" type="none"/>
            </a:ln>
          </p:spPr>
        </p:cxnSp>
      </p:grpSp>
      <p:sp>
        <p:nvSpPr>
          <p:cNvPr id="206" name="Google Shape;206;p24"/>
          <p:cNvSpPr/>
          <p:nvPr/>
        </p:nvSpPr>
        <p:spPr>
          <a:xfrm>
            <a:off x="531436" y="3508068"/>
            <a:ext cx="1449300" cy="697500"/>
          </a:xfrm>
          <a:prstGeom prst="rect">
            <a:avLst/>
          </a:prstGeom>
          <a:noFill/>
          <a:ln cap="flat" cmpd="sng" w="9525">
            <a:solidFill>
              <a:schemeClr val="dk1"/>
            </a:solidFill>
            <a:prstDash val="solid"/>
            <a:round/>
            <a:headEnd len="sm" w="sm" type="none"/>
            <a:tailEnd len="sm" w="sm" type="none"/>
          </a:ln>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4"/>
          <p:cNvSpPr/>
          <p:nvPr/>
        </p:nvSpPr>
        <p:spPr>
          <a:xfrm>
            <a:off x="531450" y="3507724"/>
            <a:ext cx="1449300" cy="3084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4"/>
          <p:cNvSpPr txBox="1"/>
          <p:nvPr>
            <p:ph idx="4294967295" type="body"/>
          </p:nvPr>
        </p:nvSpPr>
        <p:spPr>
          <a:xfrm>
            <a:off x="531750" y="3566975"/>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100">
                <a:solidFill>
                  <a:schemeClr val="lt1"/>
                </a:solidFill>
              </a:rPr>
              <a:t>North America Lead</a:t>
            </a:r>
            <a:endParaRPr sz="1100">
              <a:solidFill>
                <a:schemeClr val="lt1"/>
              </a:solidFill>
            </a:endParaRPr>
          </a:p>
        </p:txBody>
      </p:sp>
      <p:sp>
        <p:nvSpPr>
          <p:cNvPr id="208" name="Google Shape;208;p24"/>
          <p:cNvSpPr txBox="1"/>
          <p:nvPr>
            <p:ph idx="4294967295" type="body"/>
          </p:nvPr>
        </p:nvSpPr>
        <p:spPr>
          <a:xfrm>
            <a:off x="531738" y="3917738"/>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300">
                <a:solidFill>
                  <a:schemeClr val="dk1"/>
                </a:solidFill>
              </a:rPr>
              <a:t>Perry Presenter</a:t>
            </a:r>
            <a:endParaRPr sz="1300">
              <a:solidFill>
                <a:schemeClr val="dk1"/>
              </a:solidFill>
            </a:endParaRPr>
          </a:p>
        </p:txBody>
      </p:sp>
      <p:sp>
        <p:nvSpPr>
          <p:cNvPr id="209" name="Google Shape;209;p24"/>
          <p:cNvSpPr/>
          <p:nvPr/>
        </p:nvSpPr>
        <p:spPr>
          <a:xfrm>
            <a:off x="2194998" y="3508068"/>
            <a:ext cx="1449300" cy="697500"/>
          </a:xfrm>
          <a:prstGeom prst="rect">
            <a:avLst/>
          </a:prstGeom>
          <a:noFill/>
          <a:ln cap="flat" cmpd="sng" w="9525">
            <a:solidFill>
              <a:schemeClr val="dk1"/>
            </a:solidFill>
            <a:prstDash val="solid"/>
            <a:round/>
            <a:headEnd len="sm" w="sm" type="none"/>
            <a:tailEnd len="sm" w="sm" type="none"/>
          </a:ln>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4"/>
          <p:cNvSpPr/>
          <p:nvPr/>
        </p:nvSpPr>
        <p:spPr>
          <a:xfrm>
            <a:off x="2195013" y="3507724"/>
            <a:ext cx="1449300" cy="3084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4"/>
          <p:cNvSpPr txBox="1"/>
          <p:nvPr>
            <p:ph idx="4294967295" type="body"/>
          </p:nvPr>
        </p:nvSpPr>
        <p:spPr>
          <a:xfrm>
            <a:off x="2195138" y="3566975"/>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100">
                <a:solidFill>
                  <a:schemeClr val="lt1"/>
                </a:solidFill>
              </a:rPr>
              <a:t>Asia Lead</a:t>
            </a:r>
            <a:endParaRPr sz="1100">
              <a:solidFill>
                <a:schemeClr val="lt1"/>
              </a:solidFill>
            </a:endParaRPr>
          </a:p>
        </p:txBody>
      </p:sp>
      <p:sp>
        <p:nvSpPr>
          <p:cNvPr id="211" name="Google Shape;211;p24"/>
          <p:cNvSpPr txBox="1"/>
          <p:nvPr>
            <p:ph idx="4294967295" type="body"/>
          </p:nvPr>
        </p:nvSpPr>
        <p:spPr>
          <a:xfrm>
            <a:off x="2195163" y="3917738"/>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300">
                <a:solidFill>
                  <a:schemeClr val="dk1"/>
                </a:solidFill>
              </a:rPr>
              <a:t>Vinny Viewer</a:t>
            </a:r>
            <a:endParaRPr sz="1300">
              <a:solidFill>
                <a:schemeClr val="dk1"/>
              </a:solidFill>
            </a:endParaRPr>
          </a:p>
        </p:txBody>
      </p:sp>
      <p:sp>
        <p:nvSpPr>
          <p:cNvPr id="212" name="Google Shape;212;p24"/>
          <p:cNvSpPr/>
          <p:nvPr/>
        </p:nvSpPr>
        <p:spPr>
          <a:xfrm>
            <a:off x="3858523" y="3508068"/>
            <a:ext cx="1449300" cy="697500"/>
          </a:xfrm>
          <a:prstGeom prst="rect">
            <a:avLst/>
          </a:prstGeom>
          <a:noFill/>
          <a:ln cap="flat" cmpd="sng" w="9525">
            <a:solidFill>
              <a:schemeClr val="dk1"/>
            </a:solidFill>
            <a:prstDash val="solid"/>
            <a:round/>
            <a:headEnd len="sm" w="sm" type="none"/>
            <a:tailEnd len="sm" w="sm" type="none"/>
          </a:ln>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4"/>
          <p:cNvSpPr/>
          <p:nvPr/>
        </p:nvSpPr>
        <p:spPr>
          <a:xfrm>
            <a:off x="3858600" y="3507724"/>
            <a:ext cx="1449300" cy="3084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4"/>
          <p:cNvSpPr txBox="1"/>
          <p:nvPr>
            <p:ph idx="4294967295" type="body"/>
          </p:nvPr>
        </p:nvSpPr>
        <p:spPr>
          <a:xfrm>
            <a:off x="3858613" y="3566975"/>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100">
                <a:solidFill>
                  <a:schemeClr val="lt1"/>
                </a:solidFill>
              </a:rPr>
              <a:t>Europe Lead</a:t>
            </a:r>
            <a:endParaRPr sz="1100">
              <a:solidFill>
                <a:schemeClr val="lt1"/>
              </a:solidFill>
            </a:endParaRPr>
          </a:p>
        </p:txBody>
      </p:sp>
      <p:sp>
        <p:nvSpPr>
          <p:cNvPr id="214" name="Google Shape;214;p24"/>
          <p:cNvSpPr txBox="1"/>
          <p:nvPr>
            <p:ph idx="4294967295" type="body"/>
          </p:nvPr>
        </p:nvSpPr>
        <p:spPr>
          <a:xfrm>
            <a:off x="3858700" y="3917738"/>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300">
                <a:solidFill>
                  <a:schemeClr val="dk1"/>
                </a:solidFill>
              </a:rPr>
              <a:t>Molly Maker</a:t>
            </a:r>
            <a:endParaRPr sz="1300">
              <a:solidFill>
                <a:schemeClr val="dk1"/>
              </a:solidFill>
            </a:endParaRPr>
          </a:p>
        </p:txBody>
      </p:sp>
      <p:sp>
        <p:nvSpPr>
          <p:cNvPr id="215" name="Google Shape;215;p24"/>
          <p:cNvSpPr/>
          <p:nvPr/>
        </p:nvSpPr>
        <p:spPr>
          <a:xfrm>
            <a:off x="6353691" y="2278501"/>
            <a:ext cx="1449300" cy="697200"/>
          </a:xfrm>
          <a:prstGeom prst="rect">
            <a:avLst/>
          </a:prstGeom>
          <a:noFill/>
          <a:ln cap="flat" cmpd="sng" w="9525">
            <a:solidFill>
              <a:schemeClr val="dk1"/>
            </a:solidFill>
            <a:prstDash val="solid"/>
            <a:round/>
            <a:headEnd len="sm" w="sm" type="none"/>
            <a:tailEnd len="sm" w="sm" type="none"/>
          </a:ln>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4"/>
          <p:cNvSpPr/>
          <p:nvPr/>
        </p:nvSpPr>
        <p:spPr>
          <a:xfrm>
            <a:off x="6353700" y="2278499"/>
            <a:ext cx="1449300" cy="3084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4"/>
          <p:cNvSpPr txBox="1"/>
          <p:nvPr>
            <p:ph idx="4294967295" type="body"/>
          </p:nvPr>
        </p:nvSpPr>
        <p:spPr>
          <a:xfrm>
            <a:off x="6353925" y="2337750"/>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100">
                <a:solidFill>
                  <a:schemeClr val="lt1"/>
                </a:solidFill>
              </a:rPr>
              <a:t>Dir. of Engineering</a:t>
            </a:r>
            <a:endParaRPr sz="1100">
              <a:solidFill>
                <a:schemeClr val="lt1"/>
              </a:solidFill>
            </a:endParaRPr>
          </a:p>
        </p:txBody>
      </p:sp>
      <p:sp>
        <p:nvSpPr>
          <p:cNvPr id="217" name="Google Shape;217;p24"/>
          <p:cNvSpPr txBox="1"/>
          <p:nvPr>
            <p:ph idx="4294967295" type="body"/>
          </p:nvPr>
        </p:nvSpPr>
        <p:spPr>
          <a:xfrm>
            <a:off x="6352413" y="2686588"/>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300">
                <a:solidFill>
                  <a:schemeClr val="dk1"/>
                </a:solidFill>
              </a:rPr>
              <a:t>Abby Author</a:t>
            </a:r>
            <a:endParaRPr sz="1300">
              <a:solidFill>
                <a:schemeClr val="dk1"/>
              </a:solidFill>
            </a:endParaRPr>
          </a:p>
        </p:txBody>
      </p:sp>
      <p:grpSp>
        <p:nvGrpSpPr>
          <p:cNvPr id="218" name="Google Shape;218;p24"/>
          <p:cNvGrpSpPr/>
          <p:nvPr/>
        </p:nvGrpSpPr>
        <p:grpSpPr>
          <a:xfrm>
            <a:off x="6246741" y="2975701"/>
            <a:ext cx="1663500" cy="531900"/>
            <a:chOff x="6246741" y="2975701"/>
            <a:chExt cx="1663500" cy="531900"/>
          </a:xfrm>
        </p:grpSpPr>
        <p:cxnSp>
          <p:nvCxnSpPr>
            <p:cNvPr id="219" name="Google Shape;219;p24"/>
            <p:cNvCxnSpPr>
              <a:stCxn id="215" idx="2"/>
              <a:endCxn id="220" idx="0"/>
            </p:cNvCxnSpPr>
            <p:nvPr/>
          </p:nvCxnSpPr>
          <p:spPr>
            <a:xfrm rot="5400000">
              <a:off x="6396591" y="2825851"/>
              <a:ext cx="531900" cy="831600"/>
            </a:xfrm>
            <a:prstGeom prst="bentConnector3">
              <a:avLst>
                <a:gd fmla="val 50012" name="adj1"/>
              </a:avLst>
            </a:prstGeom>
            <a:noFill/>
            <a:ln cap="flat" cmpd="sng" w="9525">
              <a:solidFill>
                <a:schemeClr val="lt2"/>
              </a:solidFill>
              <a:prstDash val="solid"/>
              <a:round/>
              <a:headEnd len="sm" w="sm" type="none"/>
              <a:tailEnd len="sm" w="sm" type="none"/>
            </a:ln>
          </p:spPr>
        </p:cxnSp>
        <p:cxnSp>
          <p:nvCxnSpPr>
            <p:cNvPr id="221" name="Google Shape;221;p24"/>
            <p:cNvCxnSpPr>
              <a:stCxn id="215" idx="2"/>
              <a:endCxn id="222" idx="0"/>
            </p:cNvCxnSpPr>
            <p:nvPr/>
          </p:nvCxnSpPr>
          <p:spPr>
            <a:xfrm flipH="1" rot="-5400000">
              <a:off x="7228341" y="2825701"/>
              <a:ext cx="531900" cy="831900"/>
            </a:xfrm>
            <a:prstGeom prst="bentConnector3">
              <a:avLst>
                <a:gd fmla="val 50013" name="adj1"/>
              </a:avLst>
            </a:prstGeom>
            <a:noFill/>
            <a:ln cap="flat" cmpd="sng" w="9525">
              <a:solidFill>
                <a:schemeClr val="lt2"/>
              </a:solidFill>
              <a:prstDash val="solid"/>
              <a:round/>
              <a:headEnd len="sm" w="sm" type="none"/>
              <a:tailEnd len="sm" w="sm" type="none"/>
            </a:ln>
          </p:spPr>
        </p:cxnSp>
      </p:grpSp>
      <p:sp>
        <p:nvSpPr>
          <p:cNvPr id="223" name="Google Shape;223;p24"/>
          <p:cNvSpPr/>
          <p:nvPr/>
        </p:nvSpPr>
        <p:spPr>
          <a:xfrm>
            <a:off x="5522206" y="3507819"/>
            <a:ext cx="1449000" cy="697200"/>
          </a:xfrm>
          <a:prstGeom prst="rect">
            <a:avLst/>
          </a:prstGeom>
          <a:noFill/>
          <a:ln cap="flat" cmpd="sng" w="9525">
            <a:solidFill>
              <a:schemeClr val="dk1"/>
            </a:solidFill>
            <a:prstDash val="solid"/>
            <a:round/>
            <a:headEnd len="sm" w="sm" type="none"/>
            <a:tailEnd len="sm" w="sm" type="none"/>
          </a:ln>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4"/>
          <p:cNvSpPr/>
          <p:nvPr/>
        </p:nvSpPr>
        <p:spPr>
          <a:xfrm>
            <a:off x="5522175" y="3507724"/>
            <a:ext cx="1449300" cy="3084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4"/>
          <p:cNvSpPr txBox="1"/>
          <p:nvPr>
            <p:ph idx="4294967295" type="body"/>
          </p:nvPr>
        </p:nvSpPr>
        <p:spPr>
          <a:xfrm>
            <a:off x="5522338" y="3566975"/>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100">
                <a:solidFill>
                  <a:schemeClr val="lt1"/>
                </a:solidFill>
              </a:rPr>
              <a:t>Front End Lead</a:t>
            </a:r>
            <a:endParaRPr sz="1100">
              <a:solidFill>
                <a:schemeClr val="lt1"/>
              </a:solidFill>
            </a:endParaRPr>
          </a:p>
        </p:txBody>
      </p:sp>
      <p:sp>
        <p:nvSpPr>
          <p:cNvPr id="225" name="Google Shape;225;p24"/>
          <p:cNvSpPr txBox="1"/>
          <p:nvPr>
            <p:ph idx="4294967295" type="body"/>
          </p:nvPr>
        </p:nvSpPr>
        <p:spPr>
          <a:xfrm>
            <a:off x="5522263" y="3917738"/>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300">
                <a:solidFill>
                  <a:schemeClr val="dk1"/>
                </a:solidFill>
              </a:rPr>
              <a:t>Casey Creator</a:t>
            </a:r>
            <a:endParaRPr sz="1300">
              <a:solidFill>
                <a:schemeClr val="dk1"/>
              </a:solidFill>
            </a:endParaRPr>
          </a:p>
        </p:txBody>
      </p:sp>
      <p:sp>
        <p:nvSpPr>
          <p:cNvPr id="226" name="Google Shape;226;p24"/>
          <p:cNvSpPr/>
          <p:nvPr/>
        </p:nvSpPr>
        <p:spPr>
          <a:xfrm>
            <a:off x="7185791" y="3507819"/>
            <a:ext cx="1449000" cy="697200"/>
          </a:xfrm>
          <a:prstGeom prst="rect">
            <a:avLst/>
          </a:prstGeom>
          <a:noFill/>
          <a:ln cap="flat" cmpd="sng" w="9525">
            <a:solidFill>
              <a:schemeClr val="dk1"/>
            </a:solidFill>
            <a:prstDash val="solid"/>
            <a:round/>
            <a:headEnd len="sm" w="sm" type="none"/>
            <a:tailEnd len="sm" w="sm" type="none"/>
          </a:ln>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4"/>
          <p:cNvSpPr/>
          <p:nvPr/>
        </p:nvSpPr>
        <p:spPr>
          <a:xfrm>
            <a:off x="7185650" y="3507737"/>
            <a:ext cx="1449300" cy="3084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4"/>
          <p:cNvSpPr txBox="1"/>
          <p:nvPr>
            <p:ph idx="4294967295" type="body"/>
          </p:nvPr>
        </p:nvSpPr>
        <p:spPr>
          <a:xfrm>
            <a:off x="7185738" y="3566975"/>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100">
                <a:solidFill>
                  <a:schemeClr val="lt1"/>
                </a:solidFill>
              </a:rPr>
              <a:t>Back End Lead</a:t>
            </a:r>
            <a:endParaRPr sz="1100">
              <a:solidFill>
                <a:schemeClr val="lt1"/>
              </a:solidFill>
            </a:endParaRPr>
          </a:p>
        </p:txBody>
      </p:sp>
      <p:sp>
        <p:nvSpPr>
          <p:cNvPr id="228" name="Google Shape;228;p24"/>
          <p:cNvSpPr txBox="1"/>
          <p:nvPr>
            <p:ph idx="4294967295" type="body"/>
          </p:nvPr>
        </p:nvSpPr>
        <p:spPr>
          <a:xfrm>
            <a:off x="7185688" y="3917738"/>
            <a:ext cx="1449000" cy="1899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300">
                <a:solidFill>
                  <a:schemeClr val="dk1"/>
                </a:solidFill>
              </a:rPr>
              <a:t>Berry Books</a:t>
            </a:r>
            <a:endParaRPr sz="13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grpSp>
        <p:nvGrpSpPr>
          <p:cNvPr id="233" name="Google Shape;233;p25"/>
          <p:cNvGrpSpPr/>
          <p:nvPr/>
        </p:nvGrpSpPr>
        <p:grpSpPr>
          <a:xfrm>
            <a:off x="4939500" y="1219611"/>
            <a:ext cx="3837000" cy="2704200"/>
            <a:chOff x="4939500" y="1219611"/>
            <a:chExt cx="3837000" cy="2704200"/>
          </a:xfrm>
        </p:grpSpPr>
        <p:cxnSp>
          <p:nvCxnSpPr>
            <p:cNvPr id="234" name="Google Shape;234;p25"/>
            <p:cNvCxnSpPr/>
            <p:nvPr/>
          </p:nvCxnSpPr>
          <p:spPr>
            <a:xfrm>
              <a:off x="4939500" y="1219611"/>
              <a:ext cx="0" cy="2704200"/>
            </a:xfrm>
            <a:prstGeom prst="straightConnector1">
              <a:avLst/>
            </a:prstGeom>
            <a:noFill/>
            <a:ln cap="flat" cmpd="sng" w="9525">
              <a:solidFill>
                <a:schemeClr val="lt1"/>
              </a:solidFill>
              <a:prstDash val="dash"/>
              <a:round/>
              <a:headEnd len="sm" w="sm" type="none"/>
              <a:tailEnd len="sm" w="sm" type="none"/>
            </a:ln>
          </p:spPr>
        </p:cxnSp>
        <p:cxnSp>
          <p:nvCxnSpPr>
            <p:cNvPr id="235" name="Google Shape;235;p25"/>
            <p:cNvCxnSpPr/>
            <p:nvPr/>
          </p:nvCxnSpPr>
          <p:spPr>
            <a:xfrm>
              <a:off x="5365833" y="1219611"/>
              <a:ext cx="0" cy="2704200"/>
            </a:xfrm>
            <a:prstGeom prst="straightConnector1">
              <a:avLst/>
            </a:prstGeom>
            <a:noFill/>
            <a:ln cap="flat" cmpd="sng" w="9525">
              <a:solidFill>
                <a:schemeClr val="lt1"/>
              </a:solidFill>
              <a:prstDash val="dash"/>
              <a:round/>
              <a:headEnd len="sm" w="sm" type="none"/>
              <a:tailEnd len="sm" w="sm" type="none"/>
            </a:ln>
          </p:spPr>
        </p:cxnSp>
        <p:cxnSp>
          <p:nvCxnSpPr>
            <p:cNvPr id="236" name="Google Shape;236;p25"/>
            <p:cNvCxnSpPr/>
            <p:nvPr/>
          </p:nvCxnSpPr>
          <p:spPr>
            <a:xfrm>
              <a:off x="5792167" y="1219611"/>
              <a:ext cx="0" cy="2704200"/>
            </a:xfrm>
            <a:prstGeom prst="straightConnector1">
              <a:avLst/>
            </a:prstGeom>
            <a:noFill/>
            <a:ln cap="flat" cmpd="sng" w="9525">
              <a:solidFill>
                <a:schemeClr val="lt1"/>
              </a:solidFill>
              <a:prstDash val="dash"/>
              <a:round/>
              <a:headEnd len="sm" w="sm" type="none"/>
              <a:tailEnd len="sm" w="sm" type="none"/>
            </a:ln>
          </p:spPr>
        </p:cxnSp>
        <p:cxnSp>
          <p:nvCxnSpPr>
            <p:cNvPr id="237" name="Google Shape;237;p25"/>
            <p:cNvCxnSpPr/>
            <p:nvPr/>
          </p:nvCxnSpPr>
          <p:spPr>
            <a:xfrm>
              <a:off x="6218500" y="1219611"/>
              <a:ext cx="0" cy="2704200"/>
            </a:xfrm>
            <a:prstGeom prst="straightConnector1">
              <a:avLst/>
            </a:prstGeom>
            <a:noFill/>
            <a:ln cap="flat" cmpd="sng" w="9525">
              <a:solidFill>
                <a:schemeClr val="lt1"/>
              </a:solidFill>
              <a:prstDash val="dash"/>
              <a:round/>
              <a:headEnd len="sm" w="sm" type="none"/>
              <a:tailEnd len="sm" w="sm" type="none"/>
            </a:ln>
          </p:spPr>
        </p:cxnSp>
        <p:cxnSp>
          <p:nvCxnSpPr>
            <p:cNvPr id="238" name="Google Shape;238;p25"/>
            <p:cNvCxnSpPr/>
            <p:nvPr/>
          </p:nvCxnSpPr>
          <p:spPr>
            <a:xfrm>
              <a:off x="6644834" y="1219611"/>
              <a:ext cx="0" cy="2704200"/>
            </a:xfrm>
            <a:prstGeom prst="straightConnector1">
              <a:avLst/>
            </a:prstGeom>
            <a:noFill/>
            <a:ln cap="flat" cmpd="sng" w="9525">
              <a:solidFill>
                <a:schemeClr val="lt1"/>
              </a:solidFill>
              <a:prstDash val="dash"/>
              <a:round/>
              <a:headEnd len="sm" w="sm" type="none"/>
              <a:tailEnd len="sm" w="sm" type="none"/>
            </a:ln>
          </p:spPr>
        </p:cxnSp>
        <p:cxnSp>
          <p:nvCxnSpPr>
            <p:cNvPr id="239" name="Google Shape;239;p25"/>
            <p:cNvCxnSpPr/>
            <p:nvPr/>
          </p:nvCxnSpPr>
          <p:spPr>
            <a:xfrm>
              <a:off x="7071166" y="1219611"/>
              <a:ext cx="0" cy="2704200"/>
            </a:xfrm>
            <a:prstGeom prst="straightConnector1">
              <a:avLst/>
            </a:prstGeom>
            <a:noFill/>
            <a:ln cap="flat" cmpd="sng" w="9525">
              <a:solidFill>
                <a:schemeClr val="lt1"/>
              </a:solidFill>
              <a:prstDash val="dash"/>
              <a:round/>
              <a:headEnd len="sm" w="sm" type="none"/>
              <a:tailEnd len="sm" w="sm" type="none"/>
            </a:ln>
          </p:spPr>
        </p:cxnSp>
        <p:cxnSp>
          <p:nvCxnSpPr>
            <p:cNvPr id="240" name="Google Shape;240;p25"/>
            <p:cNvCxnSpPr/>
            <p:nvPr/>
          </p:nvCxnSpPr>
          <p:spPr>
            <a:xfrm>
              <a:off x="7497500" y="1219611"/>
              <a:ext cx="0" cy="2704200"/>
            </a:xfrm>
            <a:prstGeom prst="straightConnector1">
              <a:avLst/>
            </a:prstGeom>
            <a:noFill/>
            <a:ln cap="flat" cmpd="sng" w="9525">
              <a:solidFill>
                <a:schemeClr val="lt1"/>
              </a:solidFill>
              <a:prstDash val="dash"/>
              <a:round/>
              <a:headEnd len="sm" w="sm" type="none"/>
              <a:tailEnd len="sm" w="sm" type="none"/>
            </a:ln>
          </p:spPr>
        </p:cxnSp>
        <p:cxnSp>
          <p:nvCxnSpPr>
            <p:cNvPr id="241" name="Google Shape;241;p25"/>
            <p:cNvCxnSpPr/>
            <p:nvPr/>
          </p:nvCxnSpPr>
          <p:spPr>
            <a:xfrm>
              <a:off x="7923834" y="1219611"/>
              <a:ext cx="0" cy="2704200"/>
            </a:xfrm>
            <a:prstGeom prst="straightConnector1">
              <a:avLst/>
            </a:prstGeom>
            <a:noFill/>
            <a:ln cap="flat" cmpd="sng" w="9525">
              <a:solidFill>
                <a:schemeClr val="lt1"/>
              </a:solidFill>
              <a:prstDash val="dash"/>
              <a:round/>
              <a:headEnd len="sm" w="sm" type="none"/>
              <a:tailEnd len="sm" w="sm" type="none"/>
            </a:ln>
          </p:spPr>
        </p:cxnSp>
        <p:cxnSp>
          <p:nvCxnSpPr>
            <p:cNvPr id="242" name="Google Shape;242;p25"/>
            <p:cNvCxnSpPr/>
            <p:nvPr/>
          </p:nvCxnSpPr>
          <p:spPr>
            <a:xfrm>
              <a:off x="8350166" y="1219611"/>
              <a:ext cx="0" cy="2704200"/>
            </a:xfrm>
            <a:prstGeom prst="straightConnector1">
              <a:avLst/>
            </a:prstGeom>
            <a:noFill/>
            <a:ln cap="flat" cmpd="sng" w="9525">
              <a:solidFill>
                <a:schemeClr val="lt1"/>
              </a:solidFill>
              <a:prstDash val="dash"/>
              <a:round/>
              <a:headEnd len="sm" w="sm" type="none"/>
              <a:tailEnd len="sm" w="sm" type="none"/>
            </a:ln>
          </p:spPr>
        </p:cxnSp>
        <p:cxnSp>
          <p:nvCxnSpPr>
            <p:cNvPr id="243" name="Google Shape;243;p25"/>
            <p:cNvCxnSpPr/>
            <p:nvPr/>
          </p:nvCxnSpPr>
          <p:spPr>
            <a:xfrm>
              <a:off x="8776500" y="1219611"/>
              <a:ext cx="0" cy="2704200"/>
            </a:xfrm>
            <a:prstGeom prst="straightConnector1">
              <a:avLst/>
            </a:prstGeom>
            <a:noFill/>
            <a:ln cap="flat" cmpd="sng" w="9525">
              <a:solidFill>
                <a:schemeClr val="lt1"/>
              </a:solidFill>
              <a:prstDash val="dash"/>
              <a:round/>
              <a:headEnd len="sm" w="sm" type="none"/>
              <a:tailEnd len="sm" w="sm" type="none"/>
            </a:ln>
          </p:spPr>
        </p:cxnSp>
      </p:grpSp>
      <p:sp>
        <p:nvSpPr>
          <p:cNvPr id="244" name="Google Shape;244;p25"/>
          <p:cNvSpPr/>
          <p:nvPr/>
        </p:nvSpPr>
        <p:spPr>
          <a:xfrm>
            <a:off x="7014920" y="2133119"/>
            <a:ext cx="286500" cy="286500"/>
          </a:xfrm>
          <a:prstGeom prst="ellipse">
            <a:avLst/>
          </a:prstGeom>
          <a:noFill/>
          <a:ln cap="flat"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5"/>
          <p:cNvSpPr txBox="1"/>
          <p:nvPr>
            <p:ph type="title"/>
          </p:nvPr>
        </p:nvSpPr>
        <p:spPr>
          <a:xfrm>
            <a:off x="265500" y="1151100"/>
            <a:ext cx="4045200" cy="1564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Impact</a:t>
            </a:r>
            <a:endParaRPr/>
          </a:p>
        </p:txBody>
      </p:sp>
      <p:sp>
        <p:nvSpPr>
          <p:cNvPr id="246" name="Google Shape;246;p25"/>
          <p:cNvSpPr txBox="1"/>
          <p:nvPr>
            <p:ph idx="1" type="subTitle"/>
          </p:nvPr>
        </p:nvSpPr>
        <p:spPr>
          <a:xfrm>
            <a:off x="265500" y="2769001"/>
            <a:ext cx="4045200" cy="1269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XX% sales increase</a:t>
            </a:r>
            <a:endParaRPr/>
          </a:p>
        </p:txBody>
      </p:sp>
      <p:grpSp>
        <p:nvGrpSpPr>
          <p:cNvPr id="247" name="Google Shape;247;p25"/>
          <p:cNvGrpSpPr/>
          <p:nvPr/>
        </p:nvGrpSpPr>
        <p:grpSpPr>
          <a:xfrm>
            <a:off x="4939534" y="2017046"/>
            <a:ext cx="3825543" cy="1573620"/>
            <a:chOff x="1000000" y="2393988"/>
            <a:chExt cx="4144235" cy="1704713"/>
          </a:xfrm>
        </p:grpSpPr>
        <p:sp>
          <p:nvSpPr>
            <p:cNvPr id="248" name="Google Shape;248;p25"/>
            <p:cNvSpPr/>
            <p:nvPr/>
          </p:nvSpPr>
          <p:spPr>
            <a:xfrm>
              <a:off x="1000000" y="2440003"/>
              <a:ext cx="4144235" cy="1631269"/>
            </a:xfrm>
            <a:custGeom>
              <a:rect b="b" l="l" r="r" t="t"/>
              <a:pathLst>
                <a:path extrusionOk="0" h="90088" w="165422">
                  <a:moveTo>
                    <a:pt x="0" y="65550"/>
                  </a:moveTo>
                  <a:cubicBezTo>
                    <a:pt x="3559" y="56002"/>
                    <a:pt x="14632" y="11595"/>
                    <a:pt x="21355" y="8262"/>
                  </a:cubicBezTo>
                  <a:cubicBezTo>
                    <a:pt x="28078" y="4929"/>
                    <a:pt x="34067" y="46906"/>
                    <a:pt x="40338" y="45550"/>
                  </a:cubicBezTo>
                  <a:cubicBezTo>
                    <a:pt x="46609" y="44194"/>
                    <a:pt x="52711" y="2161"/>
                    <a:pt x="58982" y="127"/>
                  </a:cubicBezTo>
                  <a:cubicBezTo>
                    <a:pt x="65253" y="-1907"/>
                    <a:pt x="71807" y="30974"/>
                    <a:pt x="77965" y="33347"/>
                  </a:cubicBezTo>
                  <a:cubicBezTo>
                    <a:pt x="84123" y="35720"/>
                    <a:pt x="90055" y="6285"/>
                    <a:pt x="95931" y="14364"/>
                  </a:cubicBezTo>
                  <a:cubicBezTo>
                    <a:pt x="101807" y="22443"/>
                    <a:pt x="107626" y="77414"/>
                    <a:pt x="113219" y="81821"/>
                  </a:cubicBezTo>
                  <a:cubicBezTo>
                    <a:pt x="118812" y="86228"/>
                    <a:pt x="123671" y="39448"/>
                    <a:pt x="129490" y="40804"/>
                  </a:cubicBezTo>
                  <a:cubicBezTo>
                    <a:pt x="135309" y="42160"/>
                    <a:pt x="142145" y="92047"/>
                    <a:pt x="148134" y="89957"/>
                  </a:cubicBezTo>
                  <a:cubicBezTo>
                    <a:pt x="154123" y="87867"/>
                    <a:pt x="162541" y="38545"/>
                    <a:pt x="165422" y="28262"/>
                  </a:cubicBezTo>
                </a:path>
              </a:pathLst>
            </a:custGeom>
            <a:noFill/>
            <a:ln cap="flat" cmpd="sng" w="19050">
              <a:solidFill>
                <a:schemeClr val="lt1"/>
              </a:solidFill>
              <a:prstDash val="solid"/>
              <a:round/>
              <a:headEnd len="med" w="med" type="oval"/>
              <a:tailEnd len="med" w="med" type="oval"/>
            </a:ln>
          </p:spPr>
        </p:sp>
        <p:sp>
          <p:nvSpPr>
            <p:cNvPr id="249" name="Google Shape;249;p25"/>
            <p:cNvSpPr/>
            <p:nvPr/>
          </p:nvSpPr>
          <p:spPr>
            <a:xfrm>
              <a:off x="4658400" y="4014100"/>
              <a:ext cx="84600" cy="84600"/>
            </a:xfrm>
            <a:prstGeom prst="ellipse">
              <a:avLst/>
            </a:prstGeom>
            <a:solidFill>
              <a:schemeClr val="l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5"/>
            <p:cNvSpPr/>
            <p:nvPr/>
          </p:nvSpPr>
          <p:spPr>
            <a:xfrm>
              <a:off x="4195525" y="3147350"/>
              <a:ext cx="84600" cy="84600"/>
            </a:xfrm>
            <a:prstGeom prst="ellipse">
              <a:avLst/>
            </a:prstGeom>
            <a:solidFill>
              <a:schemeClr val="l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5"/>
            <p:cNvSpPr/>
            <p:nvPr/>
          </p:nvSpPr>
          <p:spPr>
            <a:xfrm>
              <a:off x="3800700" y="3868900"/>
              <a:ext cx="84600" cy="84600"/>
            </a:xfrm>
            <a:prstGeom prst="ellipse">
              <a:avLst/>
            </a:prstGeom>
            <a:solidFill>
              <a:schemeClr val="l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5"/>
            <p:cNvSpPr/>
            <p:nvPr/>
          </p:nvSpPr>
          <p:spPr>
            <a:xfrm>
              <a:off x="3358650" y="2637813"/>
              <a:ext cx="84600" cy="84600"/>
            </a:xfrm>
            <a:prstGeom prst="ellipse">
              <a:avLst/>
            </a:prstGeom>
            <a:solidFill>
              <a:schemeClr val="l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25"/>
            <p:cNvSpPr/>
            <p:nvPr/>
          </p:nvSpPr>
          <p:spPr>
            <a:xfrm>
              <a:off x="2909400" y="2993013"/>
              <a:ext cx="84600" cy="84600"/>
            </a:xfrm>
            <a:prstGeom prst="ellipse">
              <a:avLst/>
            </a:prstGeom>
            <a:solidFill>
              <a:schemeClr val="l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5"/>
            <p:cNvSpPr/>
            <p:nvPr/>
          </p:nvSpPr>
          <p:spPr>
            <a:xfrm>
              <a:off x="2437450" y="2393988"/>
              <a:ext cx="84600" cy="84600"/>
            </a:xfrm>
            <a:prstGeom prst="ellipse">
              <a:avLst/>
            </a:prstGeom>
            <a:solidFill>
              <a:schemeClr val="l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5"/>
            <p:cNvSpPr/>
            <p:nvPr/>
          </p:nvSpPr>
          <p:spPr>
            <a:xfrm>
              <a:off x="1974575" y="3213325"/>
              <a:ext cx="84600" cy="84600"/>
            </a:xfrm>
            <a:prstGeom prst="ellipse">
              <a:avLst/>
            </a:prstGeom>
            <a:solidFill>
              <a:schemeClr val="l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5"/>
            <p:cNvSpPr/>
            <p:nvPr/>
          </p:nvSpPr>
          <p:spPr>
            <a:xfrm>
              <a:off x="1500000" y="2553225"/>
              <a:ext cx="84600" cy="84600"/>
            </a:xfrm>
            <a:prstGeom prst="ellipse">
              <a:avLst/>
            </a:prstGeom>
            <a:solidFill>
              <a:schemeClr val="l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57" name="Google Shape;257;p25"/>
          <p:cNvSpPr/>
          <p:nvPr/>
        </p:nvSpPr>
        <p:spPr>
          <a:xfrm>
            <a:off x="6847150" y="1577745"/>
            <a:ext cx="1179600" cy="343800"/>
          </a:xfrm>
          <a:prstGeom prst="wedgeRoundRectCallout">
            <a:avLst>
              <a:gd fmla="val -21432" name="adj1"/>
              <a:gd fmla="val 84969" name="adj2"/>
              <a:gd fmla="val 0" name="adj3"/>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8" name="Google Shape;258;p25"/>
          <p:cNvGrpSpPr/>
          <p:nvPr/>
        </p:nvGrpSpPr>
        <p:grpSpPr>
          <a:xfrm>
            <a:off x="4939557" y="1778136"/>
            <a:ext cx="3836911" cy="1503799"/>
            <a:chOff x="1000025" y="2059300"/>
            <a:chExt cx="4156550" cy="1629075"/>
          </a:xfrm>
        </p:grpSpPr>
        <p:sp>
          <p:nvSpPr>
            <p:cNvPr id="259" name="Google Shape;259;p25"/>
            <p:cNvSpPr/>
            <p:nvPr/>
          </p:nvSpPr>
          <p:spPr>
            <a:xfrm>
              <a:off x="1000025" y="2083952"/>
              <a:ext cx="4156550" cy="1576975"/>
            </a:xfrm>
            <a:custGeom>
              <a:rect b="b" l="l" r="r" t="t"/>
              <a:pathLst>
                <a:path extrusionOk="0" h="63079" w="166262">
                  <a:moveTo>
                    <a:pt x="0" y="34952"/>
                  </a:moveTo>
                  <a:cubicBezTo>
                    <a:pt x="3623" y="29133"/>
                    <a:pt x="14946" y="1167"/>
                    <a:pt x="21740" y="37"/>
                  </a:cubicBezTo>
                  <a:cubicBezTo>
                    <a:pt x="28534" y="-1093"/>
                    <a:pt x="34478" y="24048"/>
                    <a:pt x="40762" y="28172"/>
                  </a:cubicBezTo>
                  <a:cubicBezTo>
                    <a:pt x="47046" y="32296"/>
                    <a:pt x="53256" y="18986"/>
                    <a:pt x="59446" y="24782"/>
                  </a:cubicBezTo>
                  <a:cubicBezTo>
                    <a:pt x="65636" y="30578"/>
                    <a:pt x="71730" y="60803"/>
                    <a:pt x="77901" y="62950"/>
                  </a:cubicBezTo>
                  <a:cubicBezTo>
                    <a:pt x="84072" y="65097"/>
                    <a:pt x="90490" y="39675"/>
                    <a:pt x="96472" y="37664"/>
                  </a:cubicBezTo>
                  <a:cubicBezTo>
                    <a:pt x="102455" y="35653"/>
                    <a:pt x="108078" y="54726"/>
                    <a:pt x="113796" y="50884"/>
                  </a:cubicBezTo>
                  <a:cubicBezTo>
                    <a:pt x="119514" y="47042"/>
                    <a:pt x="125063" y="18059"/>
                    <a:pt x="130781" y="14613"/>
                  </a:cubicBezTo>
                  <a:cubicBezTo>
                    <a:pt x="136499" y="11167"/>
                    <a:pt x="142192" y="30515"/>
                    <a:pt x="148105" y="30206"/>
                  </a:cubicBezTo>
                  <a:cubicBezTo>
                    <a:pt x="154019" y="29897"/>
                    <a:pt x="163236" y="15665"/>
                    <a:pt x="166262" y="12757"/>
                  </a:cubicBezTo>
                </a:path>
              </a:pathLst>
            </a:custGeom>
            <a:noFill/>
            <a:ln cap="flat" cmpd="sng" w="19050">
              <a:solidFill>
                <a:schemeClr val="accent4"/>
              </a:solidFill>
              <a:prstDash val="solid"/>
              <a:round/>
              <a:headEnd len="med" w="med" type="oval"/>
              <a:tailEnd len="med" w="med" type="oval"/>
            </a:ln>
          </p:spPr>
        </p:sp>
        <p:sp>
          <p:nvSpPr>
            <p:cNvPr id="260" name="Google Shape;260;p25"/>
            <p:cNvSpPr/>
            <p:nvPr/>
          </p:nvSpPr>
          <p:spPr>
            <a:xfrm>
              <a:off x="1500000" y="2059300"/>
              <a:ext cx="84600" cy="84600"/>
            </a:xfrm>
            <a:prstGeom prst="ellipse">
              <a:avLst/>
            </a:prstGeom>
            <a:solidFill>
              <a:schemeClr val="accent4"/>
            </a:solidFill>
            <a:ln cap="flat"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5"/>
            <p:cNvSpPr/>
            <p:nvPr/>
          </p:nvSpPr>
          <p:spPr>
            <a:xfrm>
              <a:off x="1974575" y="2737275"/>
              <a:ext cx="84600" cy="84600"/>
            </a:xfrm>
            <a:prstGeom prst="ellipse">
              <a:avLst/>
            </a:prstGeom>
            <a:solidFill>
              <a:schemeClr val="accent4"/>
            </a:solidFill>
            <a:ln cap="flat"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25"/>
            <p:cNvSpPr/>
            <p:nvPr/>
          </p:nvSpPr>
          <p:spPr>
            <a:xfrm>
              <a:off x="2437450" y="2652675"/>
              <a:ext cx="84600" cy="84600"/>
            </a:xfrm>
            <a:prstGeom prst="ellipse">
              <a:avLst/>
            </a:prstGeom>
            <a:solidFill>
              <a:schemeClr val="accent4"/>
            </a:solidFill>
            <a:ln cap="flat"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5"/>
            <p:cNvSpPr/>
            <p:nvPr/>
          </p:nvSpPr>
          <p:spPr>
            <a:xfrm>
              <a:off x="2909400" y="3603775"/>
              <a:ext cx="84600" cy="84600"/>
            </a:xfrm>
            <a:prstGeom prst="ellipse">
              <a:avLst/>
            </a:prstGeom>
            <a:solidFill>
              <a:schemeClr val="accent4"/>
            </a:solidFill>
            <a:ln cap="flat"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25"/>
            <p:cNvSpPr/>
            <p:nvPr/>
          </p:nvSpPr>
          <p:spPr>
            <a:xfrm>
              <a:off x="3358650" y="2993025"/>
              <a:ext cx="84600" cy="84600"/>
            </a:xfrm>
            <a:prstGeom prst="ellipse">
              <a:avLst/>
            </a:prstGeom>
            <a:solidFill>
              <a:schemeClr val="accent4"/>
            </a:solidFill>
            <a:ln cap="flat"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5"/>
            <p:cNvSpPr/>
            <p:nvPr/>
          </p:nvSpPr>
          <p:spPr>
            <a:xfrm>
              <a:off x="3780700" y="3315225"/>
              <a:ext cx="84600" cy="84600"/>
            </a:xfrm>
            <a:prstGeom prst="ellipse">
              <a:avLst/>
            </a:prstGeom>
            <a:solidFill>
              <a:schemeClr val="accent4"/>
            </a:solidFill>
            <a:ln cap="flat"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5"/>
            <p:cNvSpPr/>
            <p:nvPr/>
          </p:nvSpPr>
          <p:spPr>
            <a:xfrm>
              <a:off x="4216350" y="2412175"/>
              <a:ext cx="84600" cy="84600"/>
            </a:xfrm>
            <a:prstGeom prst="ellipse">
              <a:avLst/>
            </a:prstGeom>
            <a:solidFill>
              <a:schemeClr val="accent4"/>
            </a:solidFill>
            <a:ln cap="flat"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5"/>
            <p:cNvSpPr/>
            <p:nvPr/>
          </p:nvSpPr>
          <p:spPr>
            <a:xfrm>
              <a:off x="4658400" y="2802450"/>
              <a:ext cx="84600" cy="84600"/>
            </a:xfrm>
            <a:prstGeom prst="ellipse">
              <a:avLst/>
            </a:prstGeom>
            <a:solidFill>
              <a:schemeClr val="accent4"/>
            </a:solidFill>
            <a:ln cap="flat"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8" name="Google Shape;268;p25"/>
          <p:cNvSpPr txBox="1"/>
          <p:nvPr>
            <p:ph idx="2" type="body"/>
          </p:nvPr>
        </p:nvSpPr>
        <p:spPr>
          <a:xfrm>
            <a:off x="6847150" y="1606395"/>
            <a:ext cx="1179600" cy="286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1300">
                <a:solidFill>
                  <a:schemeClr val="dk1"/>
                </a:solidFill>
              </a:rPr>
              <a:t>max growth</a:t>
            </a:r>
            <a:endParaRPr sz="13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Debates surrounding </a:t>
            </a:r>
            <a:r>
              <a:rPr lang="en"/>
              <a:t>globalisation and inequality</a:t>
            </a:r>
            <a:endParaRPr/>
          </a:p>
        </p:txBody>
      </p:sp>
      <p:sp>
        <p:nvSpPr>
          <p:cNvPr id="91" name="Google Shape;91;p14"/>
          <p:cNvSpPr txBox="1"/>
          <p:nvPr>
            <p:ph idx="1" type="body"/>
          </p:nvPr>
        </p:nvSpPr>
        <p:spPr>
          <a:xfrm>
            <a:off x="311700" y="1017799"/>
            <a:ext cx="8520600" cy="37353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skill-biased technological change”—information and communication technologies that raised the demand for educated and highly skilled workers while reducing the demand for less educated workers</a:t>
            </a:r>
            <a:endParaRPr/>
          </a:p>
          <a:p>
            <a:pPr indent="-342900" lvl="0" marL="457200" rtl="0" algn="l">
              <a:spcBef>
                <a:spcPts val="0"/>
              </a:spcBef>
              <a:spcAft>
                <a:spcPts val="0"/>
              </a:spcAft>
              <a:buSzPts val="1800"/>
              <a:buChar char="●"/>
            </a:pPr>
            <a:r>
              <a:rPr lang="en"/>
              <a:t>Income gaps were the result of technological advances, not increased globalization</a:t>
            </a:r>
            <a:endParaRPr/>
          </a:p>
          <a:p>
            <a:pPr indent="-342900" lvl="0" marL="457200" rtl="0" algn="l">
              <a:spcBef>
                <a:spcPts val="0"/>
              </a:spcBef>
              <a:spcAft>
                <a:spcPts val="0"/>
              </a:spcAft>
              <a:buSzPts val="1800"/>
              <a:buChar char="●"/>
            </a:pPr>
            <a:r>
              <a:rPr lang="en"/>
              <a:t>trade does exert a significant downward pressure on U.S. wages, in addition to the contribution of technological change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5"/>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rPr lang="en"/>
              <a:t>Evidences does not show the true picture :</a:t>
            </a:r>
            <a:endParaRPr/>
          </a:p>
          <a:p>
            <a:pPr indent="-342900" lvl="0" marL="457200" rtl="0" algn="l">
              <a:spcBef>
                <a:spcPts val="1600"/>
              </a:spcBef>
              <a:spcAft>
                <a:spcPts val="0"/>
              </a:spcAft>
              <a:buSzPts val="1800"/>
              <a:buChar char="●"/>
            </a:pPr>
            <a:r>
              <a:rPr lang="en"/>
              <a:t>Wage </a:t>
            </a:r>
            <a:r>
              <a:rPr lang="en"/>
              <a:t>inequality in US stopped growing or even has come down since 1990s despite rapid pace outsourcing </a:t>
            </a:r>
            <a:endParaRPr/>
          </a:p>
          <a:p>
            <a:pPr indent="-342900" lvl="0" marL="457200" rtl="0" algn="l">
              <a:spcBef>
                <a:spcPts val="0"/>
              </a:spcBef>
              <a:spcAft>
                <a:spcPts val="0"/>
              </a:spcAft>
              <a:buSzPts val="1800"/>
              <a:buChar char="●"/>
            </a:pPr>
            <a:r>
              <a:rPr lang="en"/>
              <a:t>China’s penetration in US market ——mostly in technologically sophisticated and skill based —not posing threat to low skill workers — exports improved by reducing poor households cost of living —exports large share of what the poor households will going to consume</a:t>
            </a:r>
            <a:endParaRPr/>
          </a:p>
          <a:p>
            <a:pPr indent="-342900" lvl="0" marL="457200" rtl="0" algn="l">
              <a:spcBef>
                <a:spcPts val="0"/>
              </a:spcBef>
              <a:spcAft>
                <a:spcPts val="0"/>
              </a:spcAft>
              <a:buSzPts val="1800"/>
              <a:buChar char="●"/>
            </a:pPr>
            <a:r>
              <a:rPr lang="en"/>
              <a:t>Even if economywide consequences are small — harsh at individual level —trade produced reduction in wage earnings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6"/>
          <p:cNvSpPr txBox="1"/>
          <p:nvPr>
            <p:ph idx="1" type="body"/>
          </p:nvPr>
        </p:nvSpPr>
        <p:spPr>
          <a:xfrm>
            <a:off x="168825" y="591150"/>
            <a:ext cx="8520600" cy="3961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Krugman cited two changes since the mid-1990s which he felt intensified the role of trade as a force behind widening inequality —( 1)U.S. imports from developing nations had doubled since the 1990s (2)the developing nations against which U.S. producers now compete have much lower wages compared to the developing country exporters of earlier decades</a:t>
            </a:r>
            <a:endParaRPr/>
          </a:p>
          <a:p>
            <a:pPr indent="-342900" lvl="0" marL="457200" rtl="0" algn="l">
              <a:spcBef>
                <a:spcPts val="0"/>
              </a:spcBef>
              <a:spcAft>
                <a:spcPts val="0"/>
              </a:spcAft>
              <a:buSzPts val="1800"/>
              <a:buChar char="●"/>
            </a:pPr>
            <a:r>
              <a:rPr lang="en"/>
              <a:t>Larry Summers —director of National Economic council —“ what is good for the global economy and its business champion is not necessarily good for them”</a:t>
            </a:r>
            <a:endParaRPr/>
          </a:p>
          <a:p>
            <a:pPr indent="-342900" lvl="0" marL="457200" rtl="0" algn="l">
              <a:spcBef>
                <a:spcPts val="0"/>
              </a:spcBef>
              <a:spcAft>
                <a:spcPts val="0"/>
              </a:spcAft>
              <a:buSzPts val="1800"/>
              <a:buChar char="●"/>
            </a:pPr>
            <a:r>
              <a:rPr lang="en"/>
              <a:t>Alan Blinder—chairman Federal Reserve Board warned “ disruptive effect “ of what he called “the next industrial revolution “ —jobs that were previously considered “safe”—certain medical and education services, and financial ser- vices, for example—are now increasingly moved offshore to other countries where the services can be performed more cheaply</a:t>
            </a:r>
            <a:endParaRPr/>
          </a:p>
          <a:p>
            <a:pPr indent="-342900" lvl="0" marL="457200" rtl="0" algn="l">
              <a:spcBef>
                <a:spcPts val="0"/>
              </a:spcBef>
              <a:spcAft>
                <a:spcPts val="0"/>
              </a:spcAft>
              <a:buSzPts val="1800"/>
              <a:buChar char="●"/>
            </a:pPr>
            <a:r>
              <a:t/>
            </a:r>
            <a:endParaRPr/>
          </a:p>
        </p:txBody>
      </p:sp>
      <p:sp>
        <p:nvSpPr>
          <p:cNvPr id="103" name="Google Shape;103;p16"/>
          <p:cNvSpPr txBox="1"/>
          <p:nvPr>
            <p:ph type="title"/>
          </p:nvPr>
        </p:nvSpPr>
        <p:spPr>
          <a:xfrm>
            <a:off x="219523" y="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Against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7"/>
          <p:cNvSpPr txBox="1"/>
          <p:nvPr>
            <p:ph idx="1" type="body"/>
          </p:nvPr>
        </p:nvSpPr>
        <p:spPr>
          <a:xfrm>
            <a:off x="210305" y="142181"/>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Coping with foreign </a:t>
            </a:r>
            <a:r>
              <a:rPr lang="en"/>
              <a:t>competition concern for minority of workers in rich countries currently soon to become a major concern</a:t>
            </a:r>
            <a:endParaRPr/>
          </a:p>
          <a:p>
            <a:pPr indent="-342900" lvl="0" marL="457200" rtl="0" algn="l">
              <a:spcBef>
                <a:spcPts val="0"/>
              </a:spcBef>
              <a:spcAft>
                <a:spcPts val="0"/>
              </a:spcAft>
              <a:buSzPts val="1800"/>
              <a:buChar char="●"/>
            </a:pPr>
            <a:r>
              <a:rPr lang="en"/>
              <a:t>“ Redistribution being the flip side of gains from trade”</a:t>
            </a:r>
            <a:endParaRPr/>
          </a:p>
          <a:p>
            <a:pPr indent="-342900" lvl="0" marL="457200" rtl="0" algn="l">
              <a:spcBef>
                <a:spcPts val="0"/>
              </a:spcBef>
              <a:spcAft>
                <a:spcPts val="0"/>
              </a:spcAft>
              <a:buSzPts val="1800"/>
              <a:buChar char="●"/>
            </a:pPr>
            <a:r>
              <a:rPr lang="en"/>
              <a:t>Promises to bring huge economic rewards as a larger economies reorganise along the lines of comparative advantage — workers will experience economic insecurity </a:t>
            </a:r>
            <a:endParaRPr/>
          </a:p>
          <a:p>
            <a:pPr indent="-342900" lvl="0" marL="457200" rtl="0" algn="l">
              <a:spcBef>
                <a:spcPts val="0"/>
              </a:spcBef>
              <a:spcAft>
                <a:spcPts val="0"/>
              </a:spcAft>
              <a:buSzPts val="1800"/>
              <a:buChar char="●"/>
            </a:pPr>
            <a:r>
              <a:rPr lang="en"/>
              <a:t>Broad based economic growth could diminish the tensions— objective —1.locally tailored strategies 2. Requisite domestic manoeuvering room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8"/>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a:t>
            </a:r>
            <a:endParaRPr/>
          </a:p>
        </p:txBody>
      </p:sp>
      <p:sp>
        <p:nvSpPr>
          <p:cNvPr id="114" name="Google Shape;114;p18"/>
          <p:cNvSpPr txBox="1"/>
          <p:nvPr>
            <p:ph idx="1" type="body"/>
          </p:nvPr>
        </p:nvSpPr>
        <p:spPr>
          <a:xfrm>
            <a:off x="-186050" y="1017800"/>
            <a:ext cx="9018300" cy="35973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Jagdish </a:t>
            </a:r>
            <a:r>
              <a:rPr lang="en"/>
              <a:t>Bhagavati —exaggerate the inequalities and dislocation that trade with low income country generates</a:t>
            </a:r>
            <a:endParaRPr/>
          </a:p>
          <a:p>
            <a:pPr indent="-342900" lvl="0" marL="457200" rtl="0" algn="l">
              <a:spcBef>
                <a:spcPts val="0"/>
              </a:spcBef>
              <a:spcAft>
                <a:spcPts val="0"/>
              </a:spcAft>
              <a:buSzPts val="1800"/>
              <a:buChar char="●"/>
            </a:pPr>
            <a:r>
              <a:rPr lang="en"/>
              <a:t>If trade make people worse off and exacerbates inequality —respond with safety nets and adjustment assistance </a:t>
            </a:r>
            <a:endParaRPr/>
          </a:p>
          <a:p>
            <a:pPr indent="-342900" lvl="0" marL="457200" rtl="0" algn="l">
              <a:spcBef>
                <a:spcPts val="0"/>
              </a:spcBef>
              <a:spcAft>
                <a:spcPts val="0"/>
              </a:spcAft>
              <a:buSzPts val="1800"/>
              <a:buChar char="●"/>
            </a:pPr>
            <a:r>
              <a:rPr lang="en"/>
              <a:t>Problem originated from trade cannot be solved with protectionism but with domesti policies that compensate the losers —losers have every right to question if they are not compensated</a:t>
            </a:r>
            <a:endParaRPr/>
          </a:p>
          <a:p>
            <a:pPr indent="-342900" lvl="0" marL="457200" rtl="0" algn="l">
              <a:spcBef>
                <a:spcPts val="0"/>
              </a:spcBef>
              <a:spcAft>
                <a:spcPts val="0"/>
              </a:spcAft>
              <a:buSzPts val="1800"/>
              <a:buChar char="●"/>
            </a:pPr>
            <a:r>
              <a:rPr lang="en"/>
              <a:t>Lack of domestic and global strategies needed to manage globalisation disruption </a:t>
            </a:r>
            <a:endParaRPr/>
          </a:p>
          <a:p>
            <a:pPr indent="-342900" lvl="0" marL="457200" rtl="0" algn="l">
              <a:spcBef>
                <a:spcPts val="0"/>
              </a:spcBef>
              <a:spcAft>
                <a:spcPts val="0"/>
              </a:spcAft>
              <a:buSzPts val="1800"/>
              <a:buChar char="●"/>
            </a:pPr>
            <a:r>
              <a:rPr lang="en"/>
              <a:t>Run the risk —social cost of trade will outweigh the narrow economic gains —sparks even worse globalisation backlash</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9"/>
          <p:cNvSpPr txBox="1"/>
          <p:nvPr>
            <p:ph idx="1" type="body"/>
          </p:nvPr>
        </p:nvSpPr>
        <p:spPr>
          <a:xfrm>
            <a:off x="311700" y="1229875"/>
            <a:ext cx="8707800" cy="362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world economy has become far more unequal over the last two cen- turies</a:t>
            </a:r>
            <a:endParaRPr/>
          </a:p>
          <a:p>
            <a:pPr indent="-342900" lvl="0" marL="457200" rtl="0" algn="l">
              <a:spcBef>
                <a:spcPts val="0"/>
              </a:spcBef>
              <a:spcAft>
                <a:spcPts val="0"/>
              </a:spcAft>
              <a:buSzPts val="1800"/>
              <a:buChar char="●"/>
            </a:pPr>
            <a:r>
              <a:rPr lang="en"/>
              <a:t>Within-country income inequality has risen and fallen —often risen in developing countries —fallen in the developed and industrialized countries — trend has recently reversed in some parts of the Organization for Economic Cooperation and Development (OECD)</a:t>
            </a:r>
            <a:endParaRPr/>
          </a:p>
          <a:p>
            <a:pPr indent="-342900" lvl="0" marL="457200" rtl="0" algn="l">
              <a:spcBef>
                <a:spcPts val="0"/>
              </a:spcBef>
              <a:spcAft>
                <a:spcPts val="0"/>
              </a:spcAft>
              <a:buSzPts val="1800"/>
              <a:buChar char="●"/>
            </a:pPr>
            <a:r>
              <a:rPr lang="en"/>
              <a:t>national policies derive from national attitudes toward intranational globalization effects.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descr="Background pointer shape in timeline graphic" id="124" name="Google Shape;124;p20"/>
          <p:cNvSpPr/>
          <p:nvPr/>
        </p:nvSpPr>
        <p:spPr>
          <a:xfrm>
            <a:off x="340923" y="2199000"/>
            <a:ext cx="2242800" cy="745500"/>
          </a:xfrm>
          <a:prstGeom prst="homePlate">
            <a:avLst>
              <a:gd fmla="val 50000" name="adj"/>
            </a:avLst>
          </a:prstGeom>
          <a:solidFill>
            <a:schemeClr val="dk1"/>
          </a:solidFill>
          <a:ln cap="flat" cmpd="sng" w="9525">
            <a:solidFill>
              <a:schemeClr val="lt1"/>
            </a:solidFill>
            <a:prstDash val="solid"/>
            <a:round/>
            <a:headEnd len="sm" w="sm" type="none"/>
            <a:tailEnd len="sm" w="sm" type="none"/>
          </a:ln>
        </p:spPr>
        <p:txBody>
          <a:bodyPr anchorCtr="0" anchor="ctr" bIns="121875" lIns="121875" spcFirstLastPara="1" rIns="121875" wrap="square" tIns="121875">
            <a:noAutofit/>
          </a:bodyPr>
          <a:lstStyle/>
          <a:p>
            <a:pPr indent="0" lvl="0" marL="0" rtl="0" algn="l">
              <a:spcBef>
                <a:spcPts val="0"/>
              </a:spcBef>
              <a:spcAft>
                <a:spcPts val="0"/>
              </a:spcAft>
              <a:buNone/>
            </a:pPr>
            <a:r>
              <a:t/>
            </a:r>
            <a:endParaRPr/>
          </a:p>
        </p:txBody>
      </p:sp>
      <p:sp>
        <p:nvSpPr>
          <p:cNvPr id="125" name="Google Shape;125;p20"/>
          <p:cNvSpPr txBox="1"/>
          <p:nvPr>
            <p:ph idx="4294967295" type="body"/>
          </p:nvPr>
        </p:nvSpPr>
        <p:spPr>
          <a:xfrm>
            <a:off x="340923" y="2336550"/>
            <a:ext cx="1455600" cy="4704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600">
                <a:solidFill>
                  <a:schemeClr val="lt1"/>
                </a:solidFill>
              </a:rPr>
              <a:t>components of world inequality</a:t>
            </a:r>
            <a:endParaRPr sz="1600">
              <a:solidFill>
                <a:schemeClr val="lt1"/>
              </a:solidFill>
            </a:endParaRPr>
          </a:p>
        </p:txBody>
      </p:sp>
      <p:grpSp>
        <p:nvGrpSpPr>
          <p:cNvPr id="126" name="Google Shape;126;p20"/>
          <p:cNvGrpSpPr/>
          <p:nvPr/>
        </p:nvGrpSpPr>
        <p:grpSpPr>
          <a:xfrm>
            <a:off x="969270" y="1610215"/>
            <a:ext cx="198900" cy="593656"/>
            <a:chOff x="777447" y="1610215"/>
            <a:chExt cx="198900" cy="593656"/>
          </a:xfrm>
        </p:grpSpPr>
        <p:cxnSp>
          <p:nvCxnSpPr>
            <p:cNvPr id="127" name="Google Shape;127;p20"/>
            <p:cNvCxnSpPr/>
            <p:nvPr/>
          </p:nvCxnSpPr>
          <p:spPr>
            <a:xfrm>
              <a:off x="876909" y="1649171"/>
              <a:ext cx="0" cy="554700"/>
            </a:xfrm>
            <a:prstGeom prst="straightConnector1">
              <a:avLst/>
            </a:prstGeom>
            <a:noFill/>
            <a:ln cap="flat" cmpd="sng" w="9525">
              <a:solidFill>
                <a:schemeClr val="dk2"/>
              </a:solidFill>
              <a:prstDash val="solid"/>
              <a:round/>
              <a:headEnd len="sm" w="sm" type="none"/>
              <a:tailEnd len="sm" w="sm" type="none"/>
            </a:ln>
          </p:spPr>
        </p:cxnSp>
        <p:sp>
          <p:nvSpPr>
            <p:cNvPr id="128" name="Google Shape;128;p20"/>
            <p:cNvSpPr/>
            <p:nvPr/>
          </p:nvSpPr>
          <p:spPr>
            <a:xfrm>
              <a:off x="777447" y="1610215"/>
              <a:ext cx="198900" cy="1989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9" name="Google Shape;129;p20"/>
          <p:cNvSpPr txBox="1"/>
          <p:nvPr>
            <p:ph idx="4294967295" type="body"/>
          </p:nvPr>
        </p:nvSpPr>
        <p:spPr>
          <a:xfrm>
            <a:off x="-6" y="86098"/>
            <a:ext cx="2242800" cy="9924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lang="en" sz="1200"/>
              <a:t>inequality between country average incomes</a:t>
            </a:r>
            <a:endParaRPr sz="1200"/>
          </a:p>
          <a:p>
            <a:pPr indent="-304800" lvl="0" marL="457200" rtl="0" algn="l">
              <a:spcBef>
                <a:spcPts val="0"/>
              </a:spcBef>
              <a:spcAft>
                <a:spcPts val="0"/>
              </a:spcAft>
              <a:buSzPts val="1200"/>
              <a:buChar char="●"/>
            </a:pPr>
            <a:r>
              <a:rPr lang="en" sz="1200"/>
              <a:t>calls for attention to the determinants of per capita incomes</a:t>
            </a:r>
            <a:endParaRPr sz="1200"/>
          </a:p>
        </p:txBody>
      </p:sp>
      <p:sp>
        <p:nvSpPr>
          <p:cNvPr descr="Background pointer shape in timeline graphic" id="130" name="Google Shape;130;p20"/>
          <p:cNvSpPr/>
          <p:nvPr/>
        </p:nvSpPr>
        <p:spPr>
          <a:xfrm>
            <a:off x="2485150" y="2199000"/>
            <a:ext cx="2641800" cy="745500"/>
          </a:xfrm>
          <a:prstGeom prst="chevron">
            <a:avLst>
              <a:gd fmla="val 47657" name="adj"/>
            </a:avLst>
          </a:prstGeom>
          <a:solidFill>
            <a:schemeClr val="dk1"/>
          </a:solidFill>
          <a:ln cap="flat" cmpd="sng" w="9525">
            <a:solidFill>
              <a:schemeClr val="lt1"/>
            </a:solidFill>
            <a:prstDash val="solid"/>
            <a:round/>
            <a:headEnd len="sm" w="sm" type="none"/>
            <a:tailEnd len="sm" w="sm" type="none"/>
          </a:ln>
        </p:spPr>
        <p:txBody>
          <a:bodyPr anchorCtr="0" anchor="ctr" bIns="121875" lIns="121875" spcFirstLastPara="1" rIns="121875" wrap="square" tIns="121875">
            <a:noAutofit/>
          </a:bodyPr>
          <a:lstStyle/>
          <a:p>
            <a:pPr indent="0" lvl="0" marL="0" rtl="0" algn="l">
              <a:spcBef>
                <a:spcPts val="0"/>
              </a:spcBef>
              <a:spcAft>
                <a:spcPts val="0"/>
              </a:spcAft>
              <a:buNone/>
            </a:pPr>
            <a:r>
              <a:t/>
            </a:r>
            <a:endParaRPr/>
          </a:p>
        </p:txBody>
      </p:sp>
      <p:sp>
        <p:nvSpPr>
          <p:cNvPr id="131" name="Google Shape;131;p20"/>
          <p:cNvSpPr txBox="1"/>
          <p:nvPr>
            <p:ph idx="4294967295" type="body"/>
          </p:nvPr>
        </p:nvSpPr>
        <p:spPr>
          <a:xfrm>
            <a:off x="2583725" y="2152100"/>
            <a:ext cx="2716500" cy="7455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600">
                <a:solidFill>
                  <a:schemeClr val="lt1"/>
                </a:solidFill>
              </a:rPr>
              <a:t>sources of globalization</a:t>
            </a:r>
            <a:endParaRPr sz="1600">
              <a:solidFill>
                <a:schemeClr val="lt1"/>
              </a:solidFill>
            </a:endParaRPr>
          </a:p>
        </p:txBody>
      </p:sp>
      <p:grpSp>
        <p:nvGrpSpPr>
          <p:cNvPr id="132" name="Google Shape;132;p20"/>
          <p:cNvGrpSpPr/>
          <p:nvPr/>
        </p:nvGrpSpPr>
        <p:grpSpPr>
          <a:xfrm>
            <a:off x="2684632" y="2938958"/>
            <a:ext cx="198900" cy="593656"/>
            <a:chOff x="2223534" y="2938958"/>
            <a:chExt cx="198900" cy="593656"/>
          </a:xfrm>
        </p:grpSpPr>
        <p:cxnSp>
          <p:nvCxnSpPr>
            <p:cNvPr id="133" name="Google Shape;133;p20"/>
            <p:cNvCxnSpPr/>
            <p:nvPr/>
          </p:nvCxnSpPr>
          <p:spPr>
            <a:xfrm rot="10800000">
              <a:off x="2322997" y="2938958"/>
              <a:ext cx="0" cy="554700"/>
            </a:xfrm>
            <a:prstGeom prst="straightConnector1">
              <a:avLst/>
            </a:prstGeom>
            <a:noFill/>
            <a:ln cap="flat" cmpd="sng" w="9525">
              <a:solidFill>
                <a:schemeClr val="dk2"/>
              </a:solidFill>
              <a:prstDash val="solid"/>
              <a:round/>
              <a:headEnd len="sm" w="sm" type="none"/>
              <a:tailEnd len="sm" w="sm" type="none"/>
            </a:ln>
          </p:spPr>
        </p:cxnSp>
        <p:sp>
          <p:nvSpPr>
            <p:cNvPr id="134" name="Google Shape;134;p20"/>
            <p:cNvSpPr/>
            <p:nvPr/>
          </p:nvSpPr>
          <p:spPr>
            <a:xfrm flipH="1" rot="10800000">
              <a:off x="2223534" y="3333714"/>
              <a:ext cx="198900" cy="1989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5" name="Google Shape;135;p20"/>
          <p:cNvSpPr txBox="1"/>
          <p:nvPr>
            <p:ph idx="4294967295" type="body"/>
          </p:nvPr>
        </p:nvSpPr>
        <p:spPr>
          <a:xfrm>
            <a:off x="2516385" y="3486250"/>
            <a:ext cx="2242800" cy="906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sz="1600"/>
          </a:p>
        </p:txBody>
      </p:sp>
      <p:sp>
        <p:nvSpPr>
          <p:cNvPr descr="Background pointer shape in timeline graphic" id="136" name="Google Shape;136;p20"/>
          <p:cNvSpPr/>
          <p:nvPr/>
        </p:nvSpPr>
        <p:spPr>
          <a:xfrm>
            <a:off x="5126900" y="2199000"/>
            <a:ext cx="1966500" cy="745500"/>
          </a:xfrm>
          <a:prstGeom prst="chevron">
            <a:avLst>
              <a:gd fmla="val 50000" name="adj"/>
            </a:avLst>
          </a:prstGeom>
          <a:solidFill>
            <a:schemeClr val="dk1"/>
          </a:solidFill>
          <a:ln cap="flat" cmpd="sng" w="9525">
            <a:solidFill>
              <a:schemeClr val="lt1"/>
            </a:solidFill>
            <a:prstDash val="solid"/>
            <a:round/>
            <a:headEnd len="sm" w="sm" type="none"/>
            <a:tailEnd len="sm" w="sm" type="none"/>
          </a:ln>
        </p:spPr>
        <p:txBody>
          <a:bodyPr anchorCtr="0" anchor="ctr" bIns="121875" lIns="121875" spcFirstLastPara="1" rIns="121875" wrap="square" tIns="121875">
            <a:noAutofit/>
          </a:bodyPr>
          <a:lstStyle/>
          <a:p>
            <a:pPr indent="0" lvl="0" marL="0" rtl="0" algn="l">
              <a:spcBef>
                <a:spcPts val="0"/>
              </a:spcBef>
              <a:spcAft>
                <a:spcPts val="0"/>
              </a:spcAft>
              <a:buNone/>
            </a:pPr>
            <a:r>
              <a:t/>
            </a:r>
            <a:endParaRPr/>
          </a:p>
        </p:txBody>
      </p:sp>
      <p:sp>
        <p:nvSpPr>
          <p:cNvPr id="137" name="Google Shape;137;p20"/>
          <p:cNvSpPr txBox="1"/>
          <p:nvPr>
            <p:ph idx="4294967295" type="body"/>
          </p:nvPr>
        </p:nvSpPr>
        <p:spPr>
          <a:xfrm>
            <a:off x="5126912" y="2289650"/>
            <a:ext cx="1582800" cy="4704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600">
                <a:solidFill>
                  <a:schemeClr val="lt1"/>
                </a:solidFill>
              </a:rPr>
              <a:t>participants and non-participants</a:t>
            </a:r>
            <a:endParaRPr sz="1600">
              <a:solidFill>
                <a:schemeClr val="lt1"/>
              </a:solidFill>
            </a:endParaRPr>
          </a:p>
        </p:txBody>
      </p:sp>
      <p:grpSp>
        <p:nvGrpSpPr>
          <p:cNvPr id="138" name="Google Shape;138;p20"/>
          <p:cNvGrpSpPr/>
          <p:nvPr/>
        </p:nvGrpSpPr>
        <p:grpSpPr>
          <a:xfrm>
            <a:off x="4319545" y="1610215"/>
            <a:ext cx="198900" cy="593656"/>
            <a:chOff x="3918084" y="1610215"/>
            <a:chExt cx="198900" cy="593656"/>
          </a:xfrm>
        </p:grpSpPr>
        <p:cxnSp>
          <p:nvCxnSpPr>
            <p:cNvPr id="139" name="Google Shape;139;p20"/>
            <p:cNvCxnSpPr/>
            <p:nvPr/>
          </p:nvCxnSpPr>
          <p:spPr>
            <a:xfrm>
              <a:off x="4017546" y="1649171"/>
              <a:ext cx="0" cy="554700"/>
            </a:xfrm>
            <a:prstGeom prst="straightConnector1">
              <a:avLst/>
            </a:prstGeom>
            <a:noFill/>
            <a:ln cap="flat" cmpd="sng" w="9525">
              <a:solidFill>
                <a:schemeClr val="dk2"/>
              </a:solidFill>
              <a:prstDash val="solid"/>
              <a:round/>
              <a:headEnd len="sm" w="sm" type="none"/>
              <a:tailEnd len="sm" w="sm" type="none"/>
            </a:ln>
          </p:spPr>
        </p:cxnSp>
        <p:sp>
          <p:nvSpPr>
            <p:cNvPr id="140" name="Google Shape;140;p20"/>
            <p:cNvSpPr/>
            <p:nvPr/>
          </p:nvSpPr>
          <p:spPr>
            <a:xfrm>
              <a:off x="3918084" y="1610215"/>
              <a:ext cx="198900" cy="1989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1" name="Google Shape;141;p20"/>
          <p:cNvSpPr txBox="1"/>
          <p:nvPr>
            <p:ph idx="4294967295" type="body"/>
          </p:nvPr>
        </p:nvSpPr>
        <p:spPr>
          <a:xfrm>
            <a:off x="3304094" y="385667"/>
            <a:ext cx="2242800" cy="906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t>Different sources of globalization have different impacts on inequality</a:t>
            </a:r>
            <a:endParaRPr sz="1600"/>
          </a:p>
        </p:txBody>
      </p:sp>
      <p:sp>
        <p:nvSpPr>
          <p:cNvPr descr="Background pointer shape in timeline graphic" id="142" name="Google Shape;142;p20"/>
          <p:cNvSpPr/>
          <p:nvPr/>
        </p:nvSpPr>
        <p:spPr>
          <a:xfrm>
            <a:off x="6877725" y="2152100"/>
            <a:ext cx="2051100" cy="745500"/>
          </a:xfrm>
          <a:prstGeom prst="chevron">
            <a:avLst>
              <a:gd fmla="val 50000" name="adj"/>
            </a:avLst>
          </a:prstGeom>
          <a:solidFill>
            <a:schemeClr val="dk1"/>
          </a:solidFill>
          <a:ln cap="flat" cmpd="sng" w="9525">
            <a:solidFill>
              <a:schemeClr val="lt1"/>
            </a:solidFill>
            <a:prstDash val="solid"/>
            <a:round/>
            <a:headEnd len="sm" w="sm" type="none"/>
            <a:tailEnd len="sm" w="sm" type="none"/>
          </a:ln>
        </p:spPr>
        <p:txBody>
          <a:bodyPr anchorCtr="0" anchor="ctr" bIns="121875" lIns="121875" spcFirstLastPara="1" rIns="121875" wrap="square" tIns="121875">
            <a:noAutofit/>
          </a:bodyPr>
          <a:lstStyle/>
          <a:p>
            <a:pPr indent="0" lvl="0" marL="0" rtl="0" algn="l">
              <a:spcBef>
                <a:spcPts val="0"/>
              </a:spcBef>
              <a:spcAft>
                <a:spcPts val="0"/>
              </a:spcAft>
              <a:buNone/>
            </a:pPr>
            <a:r>
              <a:t/>
            </a:r>
            <a:endParaRPr/>
          </a:p>
        </p:txBody>
      </p:sp>
      <p:sp>
        <p:nvSpPr>
          <p:cNvPr id="143" name="Google Shape;143;p20"/>
          <p:cNvSpPr txBox="1"/>
          <p:nvPr>
            <p:ph idx="4294967295" type="body"/>
          </p:nvPr>
        </p:nvSpPr>
        <p:spPr>
          <a:xfrm>
            <a:off x="7180628" y="2289650"/>
            <a:ext cx="1239600" cy="4704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1600">
                <a:solidFill>
                  <a:schemeClr val="lt1"/>
                </a:solidFill>
              </a:rPr>
              <a:t>different epochs</a:t>
            </a:r>
            <a:endParaRPr sz="1600">
              <a:solidFill>
                <a:schemeClr val="lt1"/>
              </a:solidFill>
            </a:endParaRPr>
          </a:p>
        </p:txBody>
      </p:sp>
      <p:grpSp>
        <p:nvGrpSpPr>
          <p:cNvPr id="144" name="Google Shape;144;p20"/>
          <p:cNvGrpSpPr/>
          <p:nvPr/>
        </p:nvGrpSpPr>
        <p:grpSpPr>
          <a:xfrm>
            <a:off x="5973070" y="2938958"/>
            <a:ext cx="198900" cy="593656"/>
            <a:chOff x="5958946" y="2938958"/>
            <a:chExt cx="198900" cy="593656"/>
          </a:xfrm>
        </p:grpSpPr>
        <p:cxnSp>
          <p:nvCxnSpPr>
            <p:cNvPr id="145" name="Google Shape;145;p20"/>
            <p:cNvCxnSpPr/>
            <p:nvPr/>
          </p:nvCxnSpPr>
          <p:spPr>
            <a:xfrm rot="10800000">
              <a:off x="6058409" y="2938958"/>
              <a:ext cx="0" cy="554700"/>
            </a:xfrm>
            <a:prstGeom prst="straightConnector1">
              <a:avLst/>
            </a:prstGeom>
            <a:noFill/>
            <a:ln cap="flat" cmpd="sng" w="9525">
              <a:solidFill>
                <a:schemeClr val="dk2"/>
              </a:solidFill>
              <a:prstDash val="solid"/>
              <a:round/>
              <a:headEnd len="sm" w="sm" type="none"/>
              <a:tailEnd len="sm" w="sm" type="none"/>
            </a:ln>
          </p:spPr>
        </p:cxnSp>
        <p:sp>
          <p:nvSpPr>
            <p:cNvPr id="146" name="Google Shape;146;p20"/>
            <p:cNvSpPr/>
            <p:nvPr/>
          </p:nvSpPr>
          <p:spPr>
            <a:xfrm flipH="1" rot="10800000">
              <a:off x="5958946" y="3333714"/>
              <a:ext cx="198900" cy="1989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7" name="Google Shape;147;p20"/>
          <p:cNvSpPr txBox="1"/>
          <p:nvPr>
            <p:ph idx="4294967295" type="body"/>
          </p:nvPr>
        </p:nvSpPr>
        <p:spPr>
          <a:xfrm>
            <a:off x="5126902" y="3757725"/>
            <a:ext cx="2242800" cy="906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t>Lorem ipsum dolor sit amet, consectetur adipiscing elit</a:t>
            </a:r>
            <a:endParaRPr sz="1600"/>
          </a:p>
        </p:txBody>
      </p:sp>
      <p:grpSp>
        <p:nvGrpSpPr>
          <p:cNvPr id="148" name="Google Shape;148;p20"/>
          <p:cNvGrpSpPr/>
          <p:nvPr/>
        </p:nvGrpSpPr>
        <p:grpSpPr>
          <a:xfrm>
            <a:off x="7669807" y="1610215"/>
            <a:ext cx="198900" cy="593656"/>
            <a:chOff x="3918084" y="1610215"/>
            <a:chExt cx="198900" cy="593656"/>
          </a:xfrm>
        </p:grpSpPr>
        <p:cxnSp>
          <p:nvCxnSpPr>
            <p:cNvPr id="149" name="Google Shape;149;p20"/>
            <p:cNvCxnSpPr/>
            <p:nvPr/>
          </p:nvCxnSpPr>
          <p:spPr>
            <a:xfrm>
              <a:off x="4017546" y="1649171"/>
              <a:ext cx="0" cy="554700"/>
            </a:xfrm>
            <a:prstGeom prst="straightConnector1">
              <a:avLst/>
            </a:prstGeom>
            <a:noFill/>
            <a:ln cap="flat" cmpd="sng" w="9525">
              <a:solidFill>
                <a:schemeClr val="dk2"/>
              </a:solidFill>
              <a:prstDash val="solid"/>
              <a:round/>
              <a:headEnd len="sm" w="sm" type="none"/>
              <a:tailEnd len="sm" w="sm" type="none"/>
            </a:ln>
          </p:spPr>
        </p:cxnSp>
        <p:sp>
          <p:nvSpPr>
            <p:cNvPr id="150" name="Google Shape;150;p20"/>
            <p:cNvSpPr/>
            <p:nvPr/>
          </p:nvSpPr>
          <p:spPr>
            <a:xfrm>
              <a:off x="3918084" y="1610215"/>
              <a:ext cx="198900" cy="1989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1" name="Google Shape;151;p20"/>
          <p:cNvSpPr txBox="1"/>
          <p:nvPr>
            <p:ph idx="4294967295" type="body"/>
          </p:nvPr>
        </p:nvSpPr>
        <p:spPr>
          <a:xfrm>
            <a:off x="6685979" y="385667"/>
            <a:ext cx="2242800" cy="906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t>Lorem ipsum dolor sit amet, consectetur adipiscing elit</a:t>
            </a:r>
            <a:endParaRPr sz="1600"/>
          </a:p>
        </p:txBody>
      </p:sp>
      <p:grpSp>
        <p:nvGrpSpPr>
          <p:cNvPr id="152" name="Google Shape;152;p20"/>
          <p:cNvGrpSpPr/>
          <p:nvPr/>
        </p:nvGrpSpPr>
        <p:grpSpPr>
          <a:xfrm rot="10749812">
            <a:off x="867056" y="2941073"/>
            <a:ext cx="198921" cy="543730"/>
            <a:chOff x="777447" y="1610215"/>
            <a:chExt cx="198900" cy="593656"/>
          </a:xfrm>
        </p:grpSpPr>
        <p:cxnSp>
          <p:nvCxnSpPr>
            <p:cNvPr id="153" name="Google Shape;153;p20"/>
            <p:cNvCxnSpPr/>
            <p:nvPr/>
          </p:nvCxnSpPr>
          <p:spPr>
            <a:xfrm>
              <a:off x="876909" y="1649171"/>
              <a:ext cx="0" cy="554700"/>
            </a:xfrm>
            <a:prstGeom prst="straightConnector1">
              <a:avLst/>
            </a:prstGeom>
            <a:noFill/>
            <a:ln cap="flat" cmpd="sng" w="9525">
              <a:solidFill>
                <a:schemeClr val="dk2"/>
              </a:solidFill>
              <a:prstDash val="solid"/>
              <a:round/>
              <a:headEnd len="sm" w="sm" type="none"/>
              <a:tailEnd len="sm" w="sm" type="none"/>
            </a:ln>
          </p:spPr>
        </p:cxnSp>
        <p:sp>
          <p:nvSpPr>
            <p:cNvPr id="154" name="Google Shape;154;p20"/>
            <p:cNvSpPr/>
            <p:nvPr/>
          </p:nvSpPr>
          <p:spPr>
            <a:xfrm>
              <a:off x="777447" y="1610215"/>
              <a:ext cx="198900" cy="1989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5" name="Google Shape;155;p20"/>
          <p:cNvSpPr txBox="1"/>
          <p:nvPr>
            <p:ph idx="4294967295" type="body"/>
          </p:nvPr>
        </p:nvSpPr>
        <p:spPr>
          <a:xfrm>
            <a:off x="55675" y="3618925"/>
            <a:ext cx="2317800" cy="1331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inequality within countries</a:t>
            </a:r>
            <a:endParaRPr sz="1400"/>
          </a:p>
          <a:p>
            <a:pPr indent="-317500" lvl="0" marL="457200" rtl="0" algn="l">
              <a:spcBef>
                <a:spcPts val="0"/>
              </a:spcBef>
              <a:spcAft>
                <a:spcPts val="0"/>
              </a:spcAft>
              <a:buSzPts val="1400"/>
              <a:buChar char="●"/>
            </a:pPr>
            <a:r>
              <a:rPr lang="en" sz="1400"/>
              <a:t>calls for attention to the determinants of factor prices</a:t>
            </a: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1"/>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Challenges deep-dive</a:t>
            </a:r>
            <a:endParaRPr/>
          </a:p>
        </p:txBody>
      </p:sp>
      <p:sp>
        <p:nvSpPr>
          <p:cNvPr id="161" name="Google Shape;161;p21"/>
          <p:cNvSpPr/>
          <p:nvPr/>
        </p:nvSpPr>
        <p:spPr>
          <a:xfrm>
            <a:off x="432350" y="1304875"/>
            <a:ext cx="2469300" cy="607800"/>
          </a:xfrm>
          <a:prstGeom prst="homePlate">
            <a:avLst>
              <a:gd fmla="val 50000" name="adj"/>
            </a:avLst>
          </a:prstGeom>
          <a:solidFill>
            <a:schemeClr val="dk1"/>
          </a:solidFill>
          <a:ln>
            <a:noFill/>
          </a:ln>
        </p:spPr>
        <p:txBody>
          <a:bodyPr anchorCtr="0" anchor="ctr" bIns="121875" lIns="121875" spcFirstLastPara="1" rIns="121875" wrap="square" tIns="121875">
            <a:noAutofit/>
          </a:bodyPr>
          <a:lstStyle/>
          <a:p>
            <a:pPr indent="0" lvl="0" marL="0" rtl="0" algn="l">
              <a:spcBef>
                <a:spcPts val="0"/>
              </a:spcBef>
              <a:spcAft>
                <a:spcPts val="0"/>
              </a:spcAft>
              <a:buNone/>
            </a:pPr>
            <a:r>
              <a:t/>
            </a:r>
            <a:endParaRPr/>
          </a:p>
        </p:txBody>
      </p:sp>
      <p:sp>
        <p:nvSpPr>
          <p:cNvPr id="162" name="Google Shape;162;p21"/>
          <p:cNvSpPr txBox="1"/>
          <p:nvPr>
            <p:ph idx="4294967295" type="body"/>
          </p:nvPr>
        </p:nvSpPr>
        <p:spPr>
          <a:xfrm>
            <a:off x="432350" y="1451576"/>
            <a:ext cx="2257200" cy="3144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lang="en">
                <a:solidFill>
                  <a:schemeClr val="lt1"/>
                </a:solidFill>
              </a:rPr>
              <a:t>Challenge 1</a:t>
            </a:r>
            <a:endParaRPr>
              <a:solidFill>
                <a:schemeClr val="lt1"/>
              </a:solidFill>
            </a:endParaRPr>
          </a:p>
        </p:txBody>
      </p:sp>
      <p:sp>
        <p:nvSpPr>
          <p:cNvPr id="163" name="Google Shape;163;p21"/>
          <p:cNvSpPr txBox="1"/>
          <p:nvPr>
            <p:ph idx="4294967295" type="body"/>
          </p:nvPr>
        </p:nvSpPr>
        <p:spPr>
          <a:xfrm>
            <a:off x="432350" y="2070575"/>
            <a:ext cx="2471700" cy="265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t>Expand audience</a:t>
            </a:r>
            <a:endParaRPr b="1" sz="1600"/>
          </a:p>
          <a:p>
            <a:pPr indent="0" lvl="0" marL="0" rtl="0" algn="l">
              <a:spcBef>
                <a:spcPts val="800"/>
              </a:spcBef>
              <a:spcAft>
                <a:spcPts val="800"/>
              </a:spcAft>
              <a:buNone/>
            </a:pPr>
            <a:r>
              <a:rPr lang="en" sz="1600"/>
              <a:t>Lorem ipsum dolor sit amet, consectetur adipiscing elit, sed do eiusmod tempor incididunt ut labore et dolore magna aliqua. </a:t>
            </a:r>
            <a:endParaRPr sz="1600"/>
          </a:p>
        </p:txBody>
      </p:sp>
      <p:sp>
        <p:nvSpPr>
          <p:cNvPr id="164" name="Google Shape;164;p21"/>
          <p:cNvSpPr/>
          <p:nvPr/>
        </p:nvSpPr>
        <p:spPr>
          <a:xfrm>
            <a:off x="3044777" y="1304875"/>
            <a:ext cx="2760600" cy="607800"/>
          </a:xfrm>
          <a:prstGeom prst="chevron">
            <a:avLst>
              <a:gd fmla="val 50000" name="adj"/>
            </a:avLst>
          </a:prstGeom>
          <a:solidFill>
            <a:schemeClr val="dk1"/>
          </a:solidFill>
          <a:ln>
            <a:noFill/>
          </a:ln>
        </p:spPr>
        <p:txBody>
          <a:bodyPr anchorCtr="0" anchor="ctr" bIns="121875" lIns="121875" spcFirstLastPara="1" rIns="121875" wrap="square" tIns="121875">
            <a:noAutofit/>
          </a:bodyPr>
          <a:lstStyle/>
          <a:p>
            <a:pPr indent="0" lvl="0" marL="0" rtl="0" algn="l">
              <a:spcBef>
                <a:spcPts val="0"/>
              </a:spcBef>
              <a:spcAft>
                <a:spcPts val="0"/>
              </a:spcAft>
              <a:buNone/>
            </a:pPr>
            <a:r>
              <a:t/>
            </a:r>
            <a:endParaRPr/>
          </a:p>
        </p:txBody>
      </p:sp>
      <p:sp>
        <p:nvSpPr>
          <p:cNvPr id="165" name="Google Shape;165;p21"/>
          <p:cNvSpPr txBox="1"/>
          <p:nvPr>
            <p:ph idx="4294967295" type="body"/>
          </p:nvPr>
        </p:nvSpPr>
        <p:spPr>
          <a:xfrm>
            <a:off x="3336150" y="1451576"/>
            <a:ext cx="2257200" cy="3144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lang="en">
                <a:solidFill>
                  <a:schemeClr val="lt1"/>
                </a:solidFill>
              </a:rPr>
              <a:t>Challenge 2</a:t>
            </a:r>
            <a:endParaRPr>
              <a:solidFill>
                <a:schemeClr val="lt1"/>
              </a:solidFill>
            </a:endParaRPr>
          </a:p>
        </p:txBody>
      </p:sp>
      <p:sp>
        <p:nvSpPr>
          <p:cNvPr id="166" name="Google Shape;166;p21"/>
          <p:cNvSpPr txBox="1"/>
          <p:nvPr>
            <p:ph idx="4294967295" type="body"/>
          </p:nvPr>
        </p:nvSpPr>
        <p:spPr>
          <a:xfrm>
            <a:off x="3336146" y="2070575"/>
            <a:ext cx="2471700" cy="265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t>Up 30-day actives</a:t>
            </a:r>
            <a:endParaRPr b="1" sz="1600"/>
          </a:p>
          <a:p>
            <a:pPr indent="0" lvl="0" marL="0" rtl="0" algn="l">
              <a:spcBef>
                <a:spcPts val="800"/>
              </a:spcBef>
              <a:spcAft>
                <a:spcPts val="0"/>
              </a:spcAft>
              <a:buNone/>
            </a:pPr>
            <a:r>
              <a:rPr lang="en" sz="1600"/>
              <a:t>Ut enim ad minim veniam, quis nostrud exercitation</a:t>
            </a:r>
            <a:endParaRPr sz="1600"/>
          </a:p>
          <a:p>
            <a:pPr indent="-330200" lvl="0" marL="457200" rtl="0" algn="l">
              <a:spcBef>
                <a:spcPts val="800"/>
              </a:spcBef>
              <a:spcAft>
                <a:spcPts val="800"/>
              </a:spcAft>
              <a:buSzPts val="1600"/>
              <a:buChar char="●"/>
            </a:pPr>
            <a:r>
              <a:rPr lang="en" sz="1600"/>
              <a:t>Duis aute irure dolor in reprehenderit in voluptate velit </a:t>
            </a:r>
            <a:endParaRPr sz="1600"/>
          </a:p>
        </p:txBody>
      </p:sp>
      <p:sp>
        <p:nvSpPr>
          <p:cNvPr id="167" name="Google Shape;167;p21"/>
          <p:cNvSpPr/>
          <p:nvPr/>
        </p:nvSpPr>
        <p:spPr>
          <a:xfrm>
            <a:off x="5948502" y="1304875"/>
            <a:ext cx="2760600" cy="607800"/>
          </a:xfrm>
          <a:prstGeom prst="chevron">
            <a:avLst>
              <a:gd fmla="val 50000" name="adj"/>
            </a:avLst>
          </a:prstGeom>
          <a:solidFill>
            <a:schemeClr val="dk1"/>
          </a:solidFill>
          <a:ln>
            <a:noFill/>
          </a:ln>
        </p:spPr>
        <p:txBody>
          <a:bodyPr anchorCtr="0" anchor="ctr" bIns="121875" lIns="121875" spcFirstLastPara="1" rIns="121875" wrap="square" tIns="121875">
            <a:noAutofit/>
          </a:bodyPr>
          <a:lstStyle/>
          <a:p>
            <a:pPr indent="0" lvl="0" marL="0" rtl="0" algn="l">
              <a:spcBef>
                <a:spcPts val="0"/>
              </a:spcBef>
              <a:spcAft>
                <a:spcPts val="0"/>
              </a:spcAft>
              <a:buNone/>
            </a:pPr>
            <a:r>
              <a:t/>
            </a:r>
            <a:endParaRPr/>
          </a:p>
        </p:txBody>
      </p:sp>
      <p:sp>
        <p:nvSpPr>
          <p:cNvPr id="168" name="Google Shape;168;p21"/>
          <p:cNvSpPr txBox="1"/>
          <p:nvPr>
            <p:ph idx="4294967295" type="body"/>
          </p:nvPr>
        </p:nvSpPr>
        <p:spPr>
          <a:xfrm>
            <a:off x="6254233" y="1451576"/>
            <a:ext cx="2257200" cy="3144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lang="en">
                <a:solidFill>
                  <a:schemeClr val="lt1"/>
                </a:solidFill>
              </a:rPr>
              <a:t>Challenge 3</a:t>
            </a:r>
            <a:endParaRPr>
              <a:solidFill>
                <a:schemeClr val="lt1"/>
              </a:solidFill>
            </a:endParaRPr>
          </a:p>
        </p:txBody>
      </p:sp>
      <p:sp>
        <p:nvSpPr>
          <p:cNvPr id="169" name="Google Shape;169;p21"/>
          <p:cNvSpPr txBox="1"/>
          <p:nvPr>
            <p:ph idx="4294967295" type="body"/>
          </p:nvPr>
        </p:nvSpPr>
        <p:spPr>
          <a:xfrm>
            <a:off x="6254226" y="2070575"/>
            <a:ext cx="2471700" cy="265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t>Increase conversion</a:t>
            </a:r>
            <a:endParaRPr b="1" sz="1600"/>
          </a:p>
          <a:p>
            <a:pPr indent="0" lvl="0" marL="0" rtl="0" algn="l">
              <a:spcBef>
                <a:spcPts val="800"/>
              </a:spcBef>
              <a:spcAft>
                <a:spcPts val="800"/>
              </a:spcAft>
              <a:buNone/>
            </a:pPr>
            <a:r>
              <a:rPr lang="en" sz="1600"/>
              <a:t>Excepteur sint occaecat cupidatat non proident, sunt in culpa qui officia deserunt mollit anim id est laborum.</a:t>
            </a:r>
            <a:endParaRPr sz="16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