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ato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F0502020204030204" pitchFamily="2" charset="0"/>
      <p:regular r:id="rId28"/>
      <p:bold r:id="rId29"/>
      <p:italic r:id="rId30"/>
      <p:boldItalic r:id="rId31"/>
    </p:embeddedFont>
    <p:embeddedFont>
      <p:font typeface="Raleway" panose="020F05020202040302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3e2e1d7aa4686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3e2e1d7aa4686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3e2e1d7aa46868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3e2e1d7aa46868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ee8e9a23484ca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ee8e9a23484ca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3e3a61812ad469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3e3a61812ad469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3e3a61812ad469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3e3a61812ad469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3e3a61812ad469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3e3a61812ad469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aa228853f2673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aa228853f2673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aa228853f2673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0aa228853f2673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aa228853f2673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aa228853f2673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2396c7b126db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02396c7b126db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2396c7b126db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2396c7b126db8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02396c7b126db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02396c7b126db8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4560621e6c94eb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4560621e6c94eb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4560621e6c94eb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4560621e6c94eb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4560621e6c94eb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4560621e6c94eb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3e2e1d7aa4686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3e2e1d7aa4686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373319" y="281137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2"/>
                </a:solidFill>
              </a:rPr>
              <a:t>Integration and interaction of our economy with the world’s economy </a:t>
            </a: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r="39660"/>
          <a:stretch/>
        </p:blipFill>
        <p:spPr>
          <a:xfrm>
            <a:off x="4488725" y="0"/>
            <a:ext cx="46552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0" y="1262840"/>
            <a:ext cx="5466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GLOBALISATION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184350" y="548450"/>
            <a:ext cx="8547300" cy="40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</a:t>
            </a:r>
            <a:r>
              <a:rPr lang="en">
                <a:solidFill>
                  <a:srgbClr val="CC0000"/>
                </a:solidFill>
              </a:rPr>
              <a:t>Political Backlash</a:t>
            </a:r>
            <a:endParaRPr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Old world landowners lobbied for increasing tariff in agriculture products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US, Canada &amp; Australia— closing doors to migrants by 2nd decade for 20th 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Fanned the flames of nationalism—WWI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Depression— raised tariff barriers &amp; quits restricted immigration &amp; terminated capital movements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516200" y="575950"/>
            <a:ext cx="8205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with the present era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92175" y="1070550"/>
            <a:ext cx="4479900" cy="3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Similarities</a:t>
            </a:r>
            <a:r>
              <a:rPr lang="en"/>
              <a:t> 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There are winners &amp; losers just like previous phase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Political coalitions between labour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Traditional protected industries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Concern over environment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2"/>
          </p:nvPr>
        </p:nvSpPr>
        <p:spPr>
          <a:xfrm>
            <a:off x="4636525" y="1070550"/>
            <a:ext cx="4217100" cy="3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Differences</a:t>
            </a:r>
            <a:endParaRPr>
              <a:solidFill>
                <a:srgbClr val="0000F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Growth of international trade is more widespread— groups harmed are outweighed by benefit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More escape values in trade legislation to relieve trade pressure —trade disputes—resolved by multinational agencies such as WTO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Many adopting policies to help losers in globalization in the form of compensation schemes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Learned to pursue stable macroeconomic environment </a:t>
            </a:r>
            <a:endParaRPr/>
          </a:p>
        </p:txBody>
      </p:sp>
      <p:cxnSp>
        <p:nvCxnSpPr>
          <p:cNvPr id="154" name="Google Shape;154;p23"/>
          <p:cNvCxnSpPr/>
          <p:nvPr/>
        </p:nvCxnSpPr>
        <p:spPr>
          <a:xfrm>
            <a:off x="2401222" y="1838940"/>
            <a:ext cx="935700" cy="28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3"/>
          <p:cNvCxnSpPr/>
          <p:nvPr/>
        </p:nvCxnSpPr>
        <p:spPr>
          <a:xfrm rot="10800000" flipH="1">
            <a:off x="1580848" y="1838956"/>
            <a:ext cx="889500" cy="48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6" name="Google Shape;156;p23"/>
          <p:cNvSpPr txBox="1"/>
          <p:nvPr/>
        </p:nvSpPr>
        <p:spPr>
          <a:xfrm>
            <a:off x="1096908" y="2323161"/>
            <a:ext cx="16131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Countries who do not open their economies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860377" y="2124550"/>
            <a:ext cx="14811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Unskilled labour in advanced countries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l="-19986" r="-14784"/>
          <a:stretch/>
        </p:blipFill>
        <p:spPr>
          <a:xfrm>
            <a:off x="1594675" y="162725"/>
            <a:ext cx="5733425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2855550" y="1304995"/>
            <a:ext cx="3432900" cy="26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Trade, production patterns and world inequality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170525" y="944825"/>
            <a:ext cx="8561100" cy="3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most of the economists: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Wage inequality in US stopped growing or even has come down since 1990s despite rapid pace of outsourcing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China’s penetration in US market — mostly in technology sophisticated &amp; skill based — not posing threat the low skill workers.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Exports improved by reducing poor households cost of living—exports large shares of what the poor households will going to consume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0" y="649850"/>
            <a:ext cx="9043200" cy="43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AutoNum type="arabicPeriod"/>
            </a:pPr>
            <a:r>
              <a:rPr lang="en" b="1" i="1">
                <a:solidFill>
                  <a:srgbClr val="274E13"/>
                </a:solidFill>
              </a:rPr>
              <a:t>Even if economy wide consequences are small — harsh at individual level— trade produced reduction in wage earnings </a:t>
            </a:r>
            <a:endParaRPr b="1" i="1">
              <a:solidFill>
                <a:srgbClr val="274E1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Larry Summers (director of National Economic council) : “what is good for the global economy &amp; its business champion is not necessarily good for them”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Alan Blinder (chairman Federal Reserve Board warned “disruptive effect” of what he called “the next Industrial Revolution “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Jobs were previously considered “safe” - certain medical &amp; education services &amp; financial services — moved  to offshore to other countries where services can be performed more cheaply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Coping with foreign competition concern for minority of workers in rich countries which will become larger concern later 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115200" y="608372"/>
            <a:ext cx="8501100" cy="3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2. “ </a:t>
            </a:r>
            <a:r>
              <a:rPr lang="en" b="1" i="1">
                <a:solidFill>
                  <a:srgbClr val="274E13"/>
                </a:solidFill>
              </a:rPr>
              <a:t>Redistribution being the flipside of gains from trade”</a:t>
            </a:r>
            <a:endParaRPr b="1" i="1">
              <a:solidFill>
                <a:srgbClr val="274E13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Promises to bring huge economic rewards as larger economies reorganise along the lines of comparative advantage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Workers will experience economic insecurity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 based economic growth could diminish the tensions with objective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cxnSp>
        <p:nvCxnSpPr>
          <p:cNvPr id="180" name="Google Shape;180;p27"/>
          <p:cNvCxnSpPr/>
          <p:nvPr/>
        </p:nvCxnSpPr>
        <p:spPr>
          <a:xfrm>
            <a:off x="7291234" y="2438093"/>
            <a:ext cx="677400" cy="64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7"/>
          <p:cNvCxnSpPr/>
          <p:nvPr/>
        </p:nvCxnSpPr>
        <p:spPr>
          <a:xfrm flipH="1">
            <a:off x="5000727" y="2444994"/>
            <a:ext cx="2290500" cy="6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27"/>
          <p:cNvSpPr txBox="1"/>
          <p:nvPr/>
        </p:nvSpPr>
        <p:spPr>
          <a:xfrm>
            <a:off x="3756224" y="3169050"/>
            <a:ext cx="1710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Locally tailored strategies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6424775" y="3081000"/>
            <a:ext cx="21915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Requisite domestic maneuvering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55325" y="0"/>
            <a:ext cx="9144000" cy="50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38761D"/>
                </a:solidFill>
              </a:rPr>
              <a:t>3. Arguments of free trade fundamentalists:</a:t>
            </a:r>
            <a:endParaRPr b="1" i="1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(Jagdish Bhagwati ) exaggerate the inequalities &amp; dislocation that trade with low income country generates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trade makes people worse off &amp; exacerbates inequality— respond with safety nets &amp; adjustment assistance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originated from trade cannot be solved with protectionism but with domestic policies that compensate the losers — losers have every right to ask if their compensation fall short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the domestic &amp; global strategies needed to manage globalisations disruptions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risk — social cost of the trade will outweigh the narrow economic gains —spark even worse globalisation backlash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rgbClr val="38761D"/>
                </a:solidFill>
              </a:rPr>
              <a:t>4.  Dramatic income divergence around the globe ever in past 2 centuries</a:t>
            </a:r>
            <a:r>
              <a:rPr lang="en"/>
              <a:t> — driven by almost entirely by between nation inequality &amp; not by rise in inequality within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265500" y="754200"/>
            <a:ext cx="4045200" cy="3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Financial instability in the Globalised World </a:t>
            </a:r>
            <a:endParaRPr i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6259750" y="476100"/>
            <a:ext cx="2480925" cy="2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4651375" y="1297750"/>
            <a:ext cx="3031200" cy="3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2150" y="1636450"/>
            <a:ext cx="4986800" cy="30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133325" y="456275"/>
            <a:ext cx="8817000" cy="4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time they liberalise the market they are loosing their ability to stabilise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States affect the instability of global financial markets as they are unable to cooperate in globalization era.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mismatch between regulatory capacities &amp; global scope of markets in trade &amp; finance — global imbalances deficits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 drivers of financial instability lead to financial crisis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en">
                <a:solidFill>
                  <a:srgbClr val="990000"/>
                </a:solidFill>
              </a:rPr>
              <a:t>“Too much of competition &amp; too little cooperation can cause intolerable inequities &amp; instability”.</a:t>
            </a:r>
            <a:endParaRPr>
              <a:solidFill>
                <a:srgbClr val="99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Globalisation syndrome effect —unable to evaluate &amp; act against crisis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Globalisation— lack of political capacity— subordination of politics to economics — decline of nation state — instability of global financial markets.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202800" y="626810"/>
            <a:ext cx="8738400" cy="44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blame Washington Consensus responsible for financial instability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i="1">
                <a:solidFill>
                  <a:schemeClr val="accent1"/>
                </a:solidFill>
              </a:rPr>
              <a:t>Washington Consensus — Economic growth better achievable with lower inflation rates, healthier balances, market deregulations, limited government privatisation programmes of structural adjustments and free trade.</a:t>
            </a:r>
            <a:endParaRPr i="1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Market has become more efficient and flexible but have become unstable— bankruptcies &amp; bank failures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Highly interconnected vulnerable financial system : </a:t>
            </a:r>
            <a:r>
              <a:rPr lang="en">
                <a:solidFill>
                  <a:srgbClr val="990000"/>
                </a:solidFill>
              </a:rPr>
              <a:t>“</a:t>
            </a:r>
            <a:r>
              <a:rPr lang="en" i="1">
                <a:solidFill>
                  <a:srgbClr val="990000"/>
                </a:solidFill>
              </a:rPr>
              <a:t>highly institutionalised infrastructure such that 24 hr real time cross border financial trading constitutes an evolving financial markets which generates significant systematic risks”</a:t>
            </a:r>
            <a:r>
              <a:rPr lang="en">
                <a:solidFill>
                  <a:srgbClr val="990000"/>
                </a:solidFill>
              </a:rPr>
              <a:t>.</a:t>
            </a:r>
            <a:endParaRPr>
              <a:solidFill>
                <a:srgbClr val="99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Volatility can be transferred into another market — contagious (Asian Financial Crisis, 1997)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Deregulatory neo- liberal policies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107150" y="145250"/>
            <a:ext cx="8808900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Globalization in historical perspective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0" i="1">
                <a:solidFill>
                  <a:srgbClr val="0000FF"/>
                </a:solidFill>
              </a:rPr>
              <a:t>“OUR ERA IS NOT AS UNIQUE AS WE MIGHT THINK, AND CURRENT TRENDS ARE NOT IRREVERSIBLE”.   —BORDO</a:t>
            </a:r>
            <a:endParaRPr sz="2000" b="0" i="1">
              <a:solidFill>
                <a:srgbClr val="0000FF"/>
              </a:solidFill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223800" y="1520925"/>
            <a:ext cx="8696400" cy="3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International trade - markets for goods and labour</a:t>
            </a:r>
            <a:endParaRPr sz="17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 b="0">
                <a:latin typeface="Lato"/>
                <a:ea typeface="Lato"/>
                <a:cs typeface="Lato"/>
                <a:sym typeface="Lato"/>
              </a:rPr>
              <a:t>Commodity market — commodity price convergence was dramatic—massive decline in transportation costs (steamships and railroad)—price fell (of wheat in Liverpool)</a:t>
            </a:r>
            <a:endParaRPr sz="17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 b="0">
                <a:latin typeface="Lato"/>
                <a:ea typeface="Lato"/>
                <a:cs typeface="Lato"/>
                <a:sym typeface="Lato"/>
              </a:rPr>
              <a:t>Reductions in tariff protection (eg- reduction of corn laws and abolition)—movement towards free trade began —most of the tariffs were cut</a:t>
            </a:r>
            <a:endParaRPr sz="17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 b="0">
                <a:latin typeface="Lato"/>
                <a:ea typeface="Lato"/>
                <a:cs typeface="Lato"/>
                <a:sym typeface="Lato"/>
              </a:rPr>
              <a:t>Reversed after 1879 — introduction of tariffs by Germany and France and other countries—raised in backlashes against declining prices of wheat</a:t>
            </a:r>
            <a:endParaRPr sz="17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 b="0">
                <a:latin typeface="Lato"/>
                <a:ea typeface="Lato"/>
                <a:cs typeface="Lato"/>
                <a:sym typeface="Lato"/>
              </a:rPr>
              <a:t>World War I + Great Depression—trade collapsed</a:t>
            </a:r>
            <a:endParaRPr sz="17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 b="0">
                <a:latin typeface="Lato"/>
                <a:ea typeface="Lato"/>
                <a:cs typeface="Lato"/>
                <a:sym typeface="Lato"/>
              </a:rPr>
              <a:t>Trade revived after WW II by GATT created by IMF and world bank — reduction of tariffs.</a:t>
            </a:r>
            <a:endParaRPr sz="1700" b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87150" y="861851"/>
            <a:ext cx="6710400" cy="33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transactions facilitated by significant technological changes — innovations like derivatives options generate economic growth at one hand and vulnerability in other &amp; prone to financial instability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b="1" i="1">
                <a:solidFill>
                  <a:srgbClr val="38761D"/>
                </a:solidFill>
              </a:rPr>
              <a:t>Krugman’s eruptive viscious cycle of financial crisis: loss of trust— economic problems generate devaluation— increased interest rates — depression</a:t>
            </a:r>
            <a:endParaRPr b="1" i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/>
          <p:nvPr/>
        </p:nvSpPr>
        <p:spPr>
          <a:xfrm>
            <a:off x="2703457" y="1991708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THANK YOU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03400" y="575950"/>
            <a:ext cx="8218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8761D"/>
                </a:solidFill>
              </a:rPr>
              <a:t>International migration </a:t>
            </a:r>
            <a:endParaRPr sz="2300">
              <a:solidFill>
                <a:srgbClr val="38761D"/>
              </a:solidFill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236085" y="1379398"/>
            <a:ext cx="8218500" cy="3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in 19th century —decreased in WW I— rebounded since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Migration from Old to New world is in 3 stages (before 19th century)</a:t>
            </a:r>
            <a:endParaRPr/>
          </a:p>
        </p:txBody>
      </p:sp>
      <p:cxnSp>
        <p:nvCxnSpPr>
          <p:cNvPr id="87" name="Google Shape;87;p15"/>
          <p:cNvCxnSpPr/>
          <p:nvPr/>
        </p:nvCxnSpPr>
        <p:spPr>
          <a:xfrm>
            <a:off x="4737935" y="2060180"/>
            <a:ext cx="2949600" cy="82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5"/>
          <p:cNvCxnSpPr/>
          <p:nvPr/>
        </p:nvCxnSpPr>
        <p:spPr>
          <a:xfrm flipH="1">
            <a:off x="1820419" y="2060165"/>
            <a:ext cx="2917500" cy="69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5"/>
          <p:cNvCxnSpPr/>
          <p:nvPr/>
        </p:nvCxnSpPr>
        <p:spPr>
          <a:xfrm flipH="1">
            <a:off x="4724129" y="2060179"/>
            <a:ext cx="13800" cy="76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5"/>
          <p:cNvSpPr txBox="1"/>
          <p:nvPr/>
        </p:nvSpPr>
        <p:spPr>
          <a:xfrm>
            <a:off x="236075" y="3026077"/>
            <a:ext cx="22479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1600 - 1790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Slaves + contract labour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134027" y="2880675"/>
            <a:ext cx="2299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1790 - 1850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Free settlers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541800" y="2986575"/>
            <a:ext cx="21801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1850 —1920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Mass migration (from Europe to US, Canada Australia etc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331825" y="377850"/>
            <a:ext cx="8170800" cy="43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Waves of migration reflected economic factors — higher wages in New World and reduced transportation cost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Restrictions on immigration—1890s—many did not remove until WWII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stages of migration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 The trend towards </a:t>
            </a:r>
            <a:r>
              <a:rPr lang="en" i="1"/>
              <a:t>complete integration</a:t>
            </a:r>
            <a:r>
              <a:rPr lang="en"/>
              <a:t> in the international markets for skilled labour will continue as will the unsuccessful attempts to keep out unskilled labour.”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98" name="Google Shape;98;p16"/>
          <p:cNvCxnSpPr/>
          <p:nvPr/>
        </p:nvCxnSpPr>
        <p:spPr>
          <a:xfrm rot="10800000" flipH="1">
            <a:off x="1364226" y="1829746"/>
            <a:ext cx="6323400" cy="6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/>
          <p:cNvCxnSpPr/>
          <p:nvPr/>
        </p:nvCxnSpPr>
        <p:spPr>
          <a:xfrm>
            <a:off x="1364229" y="1894254"/>
            <a:ext cx="0" cy="56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6"/>
          <p:cNvCxnSpPr/>
          <p:nvPr/>
        </p:nvCxnSpPr>
        <p:spPr>
          <a:xfrm flipH="1">
            <a:off x="7683129" y="1829754"/>
            <a:ext cx="4500" cy="5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6"/>
          <p:cNvSpPr txBox="1"/>
          <p:nvPr/>
        </p:nvSpPr>
        <p:spPr>
          <a:xfrm>
            <a:off x="557675" y="2511825"/>
            <a:ext cx="30696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Major change in the source of migration to New World—from Europe then to Asia &amp; Latin America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705775" y="2378175"/>
            <a:ext cx="29082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Today’s legal migrants are much more skilled than their pre WW I predecessors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100" y="285591"/>
            <a:ext cx="8521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8761D"/>
                </a:solidFill>
              </a:rPr>
              <a:t>Capital Flows</a:t>
            </a:r>
            <a:endParaRPr sz="2500">
              <a:solidFill>
                <a:srgbClr val="38761D"/>
              </a:solidFill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1450" y="847258"/>
            <a:ext cx="8752200" cy="38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International financial markets also enjoyed 2 eras of globalization : 1870- 1914 &amp; 1973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Pace of international integration of finance follows U shaped curve: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 - very close to 1914 — US is both creditor and debtor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Prevalence of unidirectional long term investment from core countries to Europe to the recent settlement — Canada, Australia and Argentina </a:t>
            </a:r>
            <a:endParaRPr/>
          </a:p>
        </p:txBody>
      </p:sp>
      <p:cxnSp>
        <p:nvCxnSpPr>
          <p:cNvPr id="109" name="Google Shape;109;p17"/>
          <p:cNvCxnSpPr/>
          <p:nvPr/>
        </p:nvCxnSpPr>
        <p:spPr>
          <a:xfrm rot="10800000" flipH="1">
            <a:off x="1742153" y="2037174"/>
            <a:ext cx="5350800" cy="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7097661" y="2018685"/>
            <a:ext cx="9300" cy="3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7"/>
          <p:cNvCxnSpPr/>
          <p:nvPr/>
        </p:nvCxnSpPr>
        <p:spPr>
          <a:xfrm flipH="1">
            <a:off x="1737654" y="2037179"/>
            <a:ext cx="4500" cy="34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7"/>
          <p:cNvSpPr txBox="1"/>
          <p:nvPr/>
        </p:nvSpPr>
        <p:spPr>
          <a:xfrm>
            <a:off x="921775" y="2382775"/>
            <a:ext cx="1580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838832" y="2373600"/>
            <a:ext cx="25026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Pre 1914 peak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British held lion’s share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France 22%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Germany 17%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   6.5%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120580" y="2382775"/>
            <a:ext cx="2175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  24%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244275" y="511575"/>
            <a:ext cx="8604900" cy="4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Difference between before 1914 and present era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Reasons of difference: information asymmetries — contracting problems— macroeconomics risks that limited the extent of capital and community flows prior to 1914</a:t>
            </a: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871077" y="990876"/>
            <a:ext cx="7277400" cy="8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>
            <a:off x="8148479" y="990879"/>
            <a:ext cx="0" cy="42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/>
          <p:nvPr/>
        </p:nvCxnSpPr>
        <p:spPr>
          <a:xfrm>
            <a:off x="871077" y="1087694"/>
            <a:ext cx="23100" cy="3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 txBox="1"/>
          <p:nvPr/>
        </p:nvSpPr>
        <p:spPr>
          <a:xfrm>
            <a:off x="318000" y="1474700"/>
            <a:ext cx="4765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Now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Greater depth of markets —variety of lenders and borrowers—much wider range of securities traded and sector financed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Industry finance and service sector in emerging markets — portfolio investments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Shift from debt to equity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Expansion of FDI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6125200" y="1474700"/>
            <a:ext cx="28161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Pre 1914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Majority of bonds were railroad bonds and govts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0" y="357476"/>
            <a:ext cx="85098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</a:rPr>
              <a:t>Effects of Globalisation </a:t>
            </a:r>
            <a:endParaRPr sz="2800">
              <a:solidFill>
                <a:schemeClr val="accent1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 rot="118">
            <a:off x="108290" y="1068632"/>
            <a:ext cx="87615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 pace of globalisation has not been uniform— list of winners and losers changed over time.  For eg: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1850s convergence club was —Britain +northwest Europe + US Northeast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1900s :club expanded to include Western Europe, Japan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Interwar period: expanded again — Latin America, Africa &amp; USSR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1990s —many East Asian countries joined while Russia and Latin America left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Reason - a)openness in becoming member  b)poverty-traps + bad governance —expulsion </a:t>
            </a:r>
            <a:endParaRPr dirty="0"/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2. Some countries did better than others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64500" y="-64524"/>
            <a:ext cx="9015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 A pattern of growing absolute divergence of real per capita across countries since 1800s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Increasing differences in total factor productivity. Eg : differential between India and US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Reason: Poor countries could not make most from the easy access to the technology of core countries due to low labour productivity—nullify the gains from globalization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4.  Pattern of inequality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Inequality increased between countries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First era of globalization —inequality improved in Western Europe: due to decrease in transaction cost and emigration— worsened in US and other countries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Pattern of divergence will be worse in the absence of globalization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Other reasons for increasing inequality: poor governance, low education levels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5. Financial Crisis: shocks and bad policies— combined banking &amp; currency crisis —core to periphery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70952" y="368551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Backlash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18594" y="1003950"/>
            <a:ext cx="8381400" cy="39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CC0000"/>
                </a:solidFill>
              </a:rPr>
              <a:t>Trade and factor mobility</a:t>
            </a:r>
            <a:r>
              <a:rPr lang="en" dirty="0"/>
              <a:t> leads to convergence of real wages and per capita real income between core and peripheries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There was operation of classical trade theory— convergence in real wages —explained by factor movements (70%) &amp; (30%) by H-O model 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None/>
            </a:pPr>
            <a:r>
              <a:rPr lang="en">
                <a:solidFill>
                  <a:srgbClr val="CC0000"/>
                </a:solidFill>
              </a:rPr>
              <a:t>2.  Massive </a:t>
            </a:r>
            <a:r>
              <a:rPr lang="en" dirty="0">
                <a:solidFill>
                  <a:srgbClr val="CC0000"/>
                </a:solidFill>
              </a:rPr>
              <a:t>migrations in 1870-1914</a:t>
            </a:r>
            <a:endParaRPr dirty="0"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Reduced returns to landowners in land scarce &amp; labour abundant countries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Worsened income distribution in countries of recent settlement —unskilled immigrants compete with established workers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1554</Words>
  <Application>Microsoft Office PowerPoint</Application>
  <PresentationFormat>On-screen Show (16:9)</PresentationFormat>
  <Paragraphs>149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Montserrat</vt:lpstr>
      <vt:lpstr>Arial</vt:lpstr>
      <vt:lpstr>Lato</vt:lpstr>
      <vt:lpstr>Raleway</vt:lpstr>
      <vt:lpstr>Swiss</vt:lpstr>
      <vt:lpstr>Integration and interaction of our economy with the world’s economy </vt:lpstr>
      <vt:lpstr>Globalization in historical perspective  “OUR ERA IS NOT AS UNIQUE AS WE MIGHT THINK, AND CURRENT TRENDS ARE NOT IRREVERSIBLE”.   —BORDO</vt:lpstr>
      <vt:lpstr>International migration </vt:lpstr>
      <vt:lpstr>PowerPoint Presentation</vt:lpstr>
      <vt:lpstr>Capital Flows</vt:lpstr>
      <vt:lpstr>PowerPoint Presentation</vt:lpstr>
      <vt:lpstr>Effects of Globalisation </vt:lpstr>
      <vt:lpstr>PowerPoint Presentation</vt:lpstr>
      <vt:lpstr>Backlash</vt:lpstr>
      <vt:lpstr>PowerPoint Presentation</vt:lpstr>
      <vt:lpstr>Comparison with the present 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instability in the Globalised World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Hemphi Terangpi</cp:lastModifiedBy>
  <cp:revision>2</cp:revision>
  <dcterms:modified xsi:type="dcterms:W3CDTF">2025-04-23T06:12:57Z</dcterms:modified>
</cp:coreProperties>
</file>